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8" r:id="rId2"/>
    <p:sldId id="259" r:id="rId3"/>
    <p:sldId id="257" r:id="rId4"/>
    <p:sldId id="260" r:id="rId5"/>
    <p:sldId id="261" r:id="rId6"/>
    <p:sldId id="264" r:id="rId7"/>
    <p:sldId id="265" r:id="rId8"/>
    <p:sldId id="266" r:id="rId9"/>
    <p:sldId id="268" r:id="rId10"/>
    <p:sldId id="269" r:id="rId11"/>
    <p:sldId id="270" r:id="rId12"/>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9D35A-1548-4B31-8E4C-23F017F84710}" v="4" dt="2024-06-25T14:40:11.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7602"/>
  </p:normalViewPr>
  <p:slideViewPr>
    <p:cSldViewPr snapToGrid="0">
      <p:cViewPr>
        <p:scale>
          <a:sx n="100" d="100"/>
          <a:sy n="100" d="100"/>
        </p:scale>
        <p:origin x="48" y="-988"/>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EFBB6-6FB0-134D-B1F4-10230E50DE7E}" type="datetimeFigureOut">
              <a:rPr lang="en-US" smtClean="0"/>
              <a:t>7/2/2024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7B71B-4C17-3846-B28E-26F5071A6364}" type="slidenum">
              <a:rPr lang="en-US" smtClean="0"/>
              <a:t>‹#›</a:t>
            </a:fld>
            <a:endParaRPr lang="en-US" dirty="0"/>
          </a:p>
        </p:txBody>
      </p:sp>
    </p:spTree>
    <p:extLst>
      <p:ext uri="{BB962C8B-B14F-4D97-AF65-F5344CB8AC3E}">
        <p14:creationId xmlns:p14="http://schemas.microsoft.com/office/powerpoint/2010/main" val="2603165827"/>
      </p:ext>
    </p:extLst>
  </p:cSld>
  <p:clrMap bg1="lt1" tx1="dk1" bg2="lt2" tx2="dk2" accent1="accent1" accent2="accent2" accent3="accent3" accent4="accent4" accent5="accent5" accent6="accent6" hlink="hlink" folHlink="folHlink"/>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F58186B4-1CEB-0A6F-B965-2B7A947A1F80}"/>
              </a:ext>
            </a:extLst>
          </p:cNvPr>
          <p:cNvSpPr>
            <a:spLocks noGrp="1"/>
          </p:cNvSpPr>
          <p:nvPr>
            <p:ph type="title"/>
          </p:nvPr>
        </p:nvSpPr>
        <p:spPr>
          <a:xfrm>
            <a:off x="530155" y="778935"/>
            <a:ext cx="3804779" cy="1219199"/>
          </a:xfrm>
          <a:prstGeom prst="rect">
            <a:avLst/>
          </a:prstGeom>
        </p:spPr>
        <p:txBody>
          <a:bodyPr vert="horz" lIns="0" tIns="0" rIns="0" bIns="0" rtlCol="0" anchor="t">
            <a:normAutofit/>
          </a:bodyPr>
          <a:lstStyle>
            <a:lvl1pPr>
              <a:lnSpc>
                <a:spcPts val="2800"/>
              </a:lnSpc>
              <a:defRPr/>
            </a:lvl1pPr>
          </a:lstStyle>
          <a:p>
            <a:r>
              <a:rPr lang="en-GB" dirty="0"/>
              <a:t>Click to edit </a:t>
            </a:r>
            <a:br>
              <a:rPr lang="en-GB" dirty="0"/>
            </a:br>
            <a:r>
              <a:rPr lang="en-GB" dirty="0"/>
              <a:t>Master title style</a:t>
            </a:r>
            <a:endParaRPr lang="en-US" dirty="0"/>
          </a:p>
        </p:txBody>
      </p:sp>
      <p:sp>
        <p:nvSpPr>
          <p:cNvPr id="7" name="Text Placeholder 2">
            <a:extLst>
              <a:ext uri="{FF2B5EF4-FFF2-40B4-BE49-F238E27FC236}">
                <a16:creationId xmlns:a16="http://schemas.microsoft.com/office/drawing/2014/main" id="{45FB38EF-972D-2E22-C28D-8F85D82519B1}"/>
              </a:ext>
            </a:extLst>
          </p:cNvPr>
          <p:cNvSpPr>
            <a:spLocks noGrp="1"/>
          </p:cNvSpPr>
          <p:nvPr>
            <p:ph idx="1"/>
          </p:nvPr>
        </p:nvSpPr>
        <p:spPr>
          <a:xfrm>
            <a:off x="530155" y="2980267"/>
            <a:ext cx="11774311" cy="5836356"/>
          </a:xfrm>
          <a:prstGeom prst="rect">
            <a:avLst/>
          </a:prstGeom>
        </p:spPr>
        <p:txBody>
          <a:bodyPr vert="horz" lIns="0" tIns="0" rIns="0" bIns="0" rtlCol="0">
            <a:normAutofit/>
          </a:bodyPr>
          <a:lstStyle/>
          <a:p>
            <a:pPr lvl="0"/>
            <a:r>
              <a:rPr lang="en-GB" dirty="0"/>
              <a:t>Click to edit Master text style</a:t>
            </a:r>
          </a:p>
        </p:txBody>
      </p:sp>
      <p:sp>
        <p:nvSpPr>
          <p:cNvPr id="11" name="Text Placeholder 10">
            <a:extLst>
              <a:ext uri="{FF2B5EF4-FFF2-40B4-BE49-F238E27FC236}">
                <a16:creationId xmlns:a16="http://schemas.microsoft.com/office/drawing/2014/main" id="{11663668-51B0-0871-3EC3-21E752B871F1}"/>
              </a:ext>
            </a:extLst>
          </p:cNvPr>
          <p:cNvSpPr>
            <a:spLocks noGrp="1"/>
          </p:cNvSpPr>
          <p:nvPr>
            <p:ph type="body" sz="quarter" idx="10" hasCustomPrompt="1"/>
          </p:nvPr>
        </p:nvSpPr>
        <p:spPr>
          <a:xfrm>
            <a:off x="6930955" y="778227"/>
            <a:ext cx="3804780" cy="1219199"/>
          </a:xfrm>
        </p:spPr>
        <p:txBody>
          <a:bodyPr>
            <a:normAutofit/>
          </a:bodyPr>
          <a:lstStyle>
            <a:lvl1pPr>
              <a:lnSpc>
                <a:spcPts val="2800"/>
              </a:lnSpc>
              <a:spcBef>
                <a:spcPts val="0"/>
              </a:spcBef>
              <a:defRPr sz="2800" b="1">
                <a:latin typeface="+mj-lt"/>
              </a:defRPr>
            </a:lvl1pPr>
          </a:lstStyle>
          <a:p>
            <a:pPr lvl="0"/>
            <a:r>
              <a:rPr lang="en-GB" dirty="0"/>
              <a:t>Click to edit </a:t>
            </a:r>
            <a:br>
              <a:rPr lang="en-GB" dirty="0"/>
            </a:br>
            <a:r>
              <a:rPr lang="en-GB" dirty="0"/>
              <a:t>Master title style</a:t>
            </a:r>
            <a:endParaRPr lang="en-US" dirty="0"/>
          </a:p>
        </p:txBody>
      </p:sp>
    </p:spTree>
    <p:extLst>
      <p:ext uri="{BB962C8B-B14F-4D97-AF65-F5344CB8AC3E}">
        <p14:creationId xmlns:p14="http://schemas.microsoft.com/office/powerpoint/2010/main" val="332214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282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0155" y="756357"/>
            <a:ext cx="3804779" cy="1219199"/>
          </a:xfrm>
          <a:prstGeom prst="rect">
            <a:avLst/>
          </a:prstGeom>
        </p:spPr>
        <p:txBody>
          <a:bodyPr vert="horz" lIns="0" tIns="0" rIns="0" bIns="0" rtlCol="0" anchor="t">
            <a:normAutofit/>
          </a:bodyPr>
          <a:lstStyle/>
          <a:p>
            <a:r>
              <a:rPr lang="en-GB" dirty="0"/>
              <a:t>Click to edit </a:t>
            </a:r>
            <a:br>
              <a:rPr lang="en-GB" dirty="0"/>
            </a:br>
            <a:r>
              <a:rPr lang="en-GB" dirty="0"/>
              <a:t>Master title style</a:t>
            </a:r>
            <a:endParaRPr lang="en-US" dirty="0"/>
          </a:p>
        </p:txBody>
      </p:sp>
      <p:sp>
        <p:nvSpPr>
          <p:cNvPr id="3" name="Text Placeholder 2"/>
          <p:cNvSpPr>
            <a:spLocks noGrp="1"/>
          </p:cNvSpPr>
          <p:nvPr>
            <p:ph type="body" idx="1"/>
          </p:nvPr>
        </p:nvSpPr>
        <p:spPr>
          <a:xfrm>
            <a:off x="530155" y="2980267"/>
            <a:ext cx="11774311" cy="5836356"/>
          </a:xfrm>
          <a:prstGeom prst="rect">
            <a:avLst/>
          </a:prstGeom>
        </p:spPr>
        <p:txBody>
          <a:bodyPr vert="horz" lIns="0" tIns="0" rIns="0" bIns="0" rtlCol="0">
            <a:normAutofit/>
          </a:bodyPr>
          <a:lstStyle/>
          <a:p>
            <a:pPr lvl="0"/>
            <a:r>
              <a:rPr lang="en-GB" dirty="0"/>
              <a:t>Click to edit Master text style</a:t>
            </a:r>
          </a:p>
        </p:txBody>
      </p:sp>
    </p:spTree>
    <p:extLst>
      <p:ext uri="{BB962C8B-B14F-4D97-AF65-F5344CB8AC3E}">
        <p14:creationId xmlns:p14="http://schemas.microsoft.com/office/powerpoint/2010/main" val="3414334122"/>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128016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1280160" rtl="0" eaLnBrk="1" latinLnBrk="0" hangingPunct="1">
        <a:lnSpc>
          <a:spcPct val="90000"/>
        </a:lnSpc>
        <a:spcBef>
          <a:spcPts val="1400"/>
        </a:spcBef>
        <a:buFont typeface="Arial" panose="020B0604020202020204" pitchFamily="34" charset="0"/>
        <a:buNone/>
        <a:defRPr sz="120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jpeg"/><Relationship Id="rId7"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lough.gov.uk/planningpolicy"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hyperlink" Target="http://www.slough.gov.uk/planningpolicy"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98F0A27-90F1-3B49-7CB3-F955EC9A4CC7}"/>
              </a:ext>
            </a:extLst>
          </p:cNvPr>
          <p:cNvSpPr txBox="1"/>
          <p:nvPr/>
        </p:nvSpPr>
        <p:spPr>
          <a:xfrm>
            <a:off x="530155" y="8622210"/>
            <a:ext cx="3466658" cy="230832"/>
          </a:xfrm>
          <a:prstGeom prst="rect">
            <a:avLst/>
          </a:prstGeom>
          <a:noFill/>
        </p:spPr>
        <p:txBody>
          <a:bodyPr vert="horz" wrap="square" lIns="0" tIns="15240" rIns="0" bIns="0" rtlCol="0">
            <a:spAutoFit/>
          </a:bodyPr>
          <a:lstStyle/>
          <a:p>
            <a:pPr>
              <a:lnSpc>
                <a:spcPct val="100000"/>
              </a:lnSpc>
            </a:pPr>
            <a:r>
              <a:rPr lang="en-GB" sz="1400" b="1" spc="-10" dirty="0" err="1">
                <a:solidFill>
                  <a:schemeClr val="bg1"/>
                </a:solidFill>
                <a:latin typeface="+mj-lt"/>
                <a:cs typeface="Graphik Medium"/>
              </a:rPr>
              <a:t>slough.gov.uk</a:t>
            </a:r>
            <a:r>
              <a:rPr lang="en-GB" sz="1400" b="1" spc="-10" dirty="0">
                <a:solidFill>
                  <a:schemeClr val="bg1"/>
                </a:solidFill>
                <a:latin typeface="+mj-lt"/>
                <a:cs typeface="Graphik Medium"/>
              </a:rPr>
              <a:t>/</a:t>
            </a:r>
            <a:r>
              <a:rPr lang="en-GB" sz="1400" b="1" spc="-10" dirty="0" err="1">
                <a:solidFill>
                  <a:schemeClr val="bg1"/>
                </a:solidFill>
                <a:latin typeface="+mj-lt"/>
                <a:cs typeface="Graphik Medium"/>
              </a:rPr>
              <a:t>planningpolicy</a:t>
            </a:r>
            <a:endParaRPr lang="en-GB" sz="1400" b="1" spc="-10" dirty="0">
              <a:solidFill>
                <a:schemeClr val="bg1"/>
              </a:solidFill>
              <a:latin typeface="+mj-lt"/>
              <a:cs typeface="Graphik Medium"/>
            </a:endParaRPr>
          </a:p>
        </p:txBody>
      </p:sp>
      <p:sp>
        <p:nvSpPr>
          <p:cNvPr id="5" name="Title 4">
            <a:extLst>
              <a:ext uri="{FF2B5EF4-FFF2-40B4-BE49-F238E27FC236}">
                <a16:creationId xmlns:a16="http://schemas.microsoft.com/office/drawing/2014/main" id="{B1F6CD4E-919C-1051-F450-BEBA97BDB470}"/>
              </a:ext>
            </a:extLst>
          </p:cNvPr>
          <p:cNvSpPr>
            <a:spLocks noGrp="1"/>
          </p:cNvSpPr>
          <p:nvPr>
            <p:ph type="title"/>
          </p:nvPr>
        </p:nvSpPr>
        <p:spPr>
          <a:xfrm>
            <a:off x="530155" y="2410965"/>
            <a:ext cx="5511830" cy="3376377"/>
          </a:xfrm>
          <a:noFill/>
        </p:spPr>
        <p:txBody>
          <a:bodyPr>
            <a:noAutofit/>
          </a:bodyPr>
          <a:lstStyle/>
          <a:p>
            <a:pPr>
              <a:lnSpc>
                <a:spcPts val="4400"/>
              </a:lnSpc>
            </a:pPr>
            <a:r>
              <a:rPr lang="en-US" sz="4200" dirty="0">
                <a:solidFill>
                  <a:schemeClr val="bg1"/>
                </a:solidFill>
              </a:rPr>
              <a:t>NEW SIMPLIFIED </a:t>
            </a:r>
            <a:br>
              <a:rPr lang="en-US" sz="4200" dirty="0">
                <a:solidFill>
                  <a:schemeClr val="bg1"/>
                </a:solidFill>
              </a:rPr>
            </a:br>
            <a:r>
              <a:rPr lang="en-US" sz="4200" dirty="0">
                <a:solidFill>
                  <a:schemeClr val="bg1"/>
                </a:solidFill>
              </a:rPr>
              <a:t>PLANNING ZONE </a:t>
            </a:r>
            <a:r>
              <a:rPr lang="en-US" sz="4200" dirty="0">
                <a:solidFill>
                  <a:schemeClr val="bg2">
                    <a:lumMod val="90000"/>
                  </a:schemeClr>
                </a:solidFill>
              </a:rPr>
              <a:t>CONSULTATION </a:t>
            </a:r>
            <a:br>
              <a:rPr lang="en-US" sz="4200" dirty="0">
                <a:solidFill>
                  <a:schemeClr val="bg2">
                    <a:lumMod val="90000"/>
                  </a:schemeClr>
                </a:solidFill>
              </a:rPr>
            </a:br>
            <a:r>
              <a:rPr lang="en-US" sz="3000" dirty="0">
                <a:solidFill>
                  <a:schemeClr val="bg2">
                    <a:lumMod val="90000"/>
                  </a:schemeClr>
                </a:solidFill>
              </a:rPr>
              <a:t>JULY 2024</a:t>
            </a:r>
          </a:p>
        </p:txBody>
      </p:sp>
    </p:spTree>
    <p:extLst>
      <p:ext uri="{BB962C8B-B14F-4D97-AF65-F5344CB8AC3E}">
        <p14:creationId xmlns:p14="http://schemas.microsoft.com/office/powerpoint/2010/main" val="880188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6E36-AA9F-C198-A44F-CEE7271F981D}"/>
              </a:ext>
            </a:extLst>
          </p:cNvPr>
          <p:cNvSpPr>
            <a:spLocks noGrp="1"/>
          </p:cNvSpPr>
          <p:nvPr>
            <p:ph type="title"/>
          </p:nvPr>
        </p:nvSpPr>
        <p:spPr>
          <a:xfrm>
            <a:off x="530155" y="778935"/>
            <a:ext cx="3804779" cy="1219199"/>
          </a:xfrm>
        </p:spPr>
        <p:txBody>
          <a:bodyPr/>
          <a:lstStyle/>
          <a:p>
            <a:r>
              <a:rPr lang="en-US" dirty="0"/>
              <a:t>A SKILLED &amp;</a:t>
            </a:r>
            <a:br>
              <a:rPr lang="en-US" dirty="0"/>
            </a:br>
            <a:r>
              <a:rPr lang="en-US" dirty="0"/>
              <a:t>SUSTAINABLE</a:t>
            </a:r>
            <a:br>
              <a:rPr lang="en-US" dirty="0"/>
            </a:br>
            <a:r>
              <a:rPr lang="en-US" dirty="0"/>
              <a:t>WORKFORCE</a:t>
            </a:r>
          </a:p>
        </p:txBody>
      </p:sp>
      <p:pic>
        <p:nvPicPr>
          <p:cNvPr id="5" name="object 31">
            <a:extLst>
              <a:ext uri="{FF2B5EF4-FFF2-40B4-BE49-F238E27FC236}">
                <a16:creationId xmlns:a16="http://schemas.microsoft.com/office/drawing/2014/main" id="{634DC5A0-DB83-23DA-E962-BA107A8A6383}"/>
              </a:ext>
            </a:extLst>
          </p:cNvPr>
          <p:cNvPicPr/>
          <p:nvPr/>
        </p:nvPicPr>
        <p:blipFill>
          <a:blip r:embed="rId2" cstate="screen">
            <a:extLst>
              <a:ext uri="{28A0092B-C50C-407E-A947-70E740481C1C}">
                <a14:useLocalDpi xmlns:a14="http://schemas.microsoft.com/office/drawing/2010/main"/>
              </a:ext>
            </a:extLst>
          </a:blip>
          <a:stretch>
            <a:fillRect/>
          </a:stretch>
        </p:blipFill>
        <p:spPr>
          <a:xfrm>
            <a:off x="0" y="2621834"/>
            <a:ext cx="6400800" cy="6979366"/>
          </a:xfrm>
          <a:prstGeom prst="rect">
            <a:avLst/>
          </a:prstGeom>
        </p:spPr>
      </p:pic>
      <p:sp>
        <p:nvSpPr>
          <p:cNvPr id="7" name="object 43">
            <a:extLst>
              <a:ext uri="{FF2B5EF4-FFF2-40B4-BE49-F238E27FC236}">
                <a16:creationId xmlns:a16="http://schemas.microsoft.com/office/drawing/2014/main" id="{5C9519F8-55DF-20F0-A545-4AE0E3ABF6E0}"/>
              </a:ext>
            </a:extLst>
          </p:cNvPr>
          <p:cNvSpPr txBox="1"/>
          <p:nvPr/>
        </p:nvSpPr>
        <p:spPr>
          <a:xfrm>
            <a:off x="4529961" y="2705914"/>
            <a:ext cx="1786759" cy="132344"/>
          </a:xfrm>
          <a:prstGeom prst="rect">
            <a:avLst/>
          </a:prstGeom>
        </p:spPr>
        <p:txBody>
          <a:bodyPr vert="horz" wrap="square" lIns="0" tIns="12700" rIns="0" bIns="0" rtlCol="0">
            <a:spAutoFit/>
          </a:bodyPr>
          <a:lstStyle/>
          <a:p>
            <a:pPr>
              <a:lnSpc>
                <a:spcPts val="960"/>
              </a:lnSpc>
            </a:pPr>
            <a:r>
              <a:rPr lang="en-GB" sz="800" spc="-10" dirty="0">
                <a:solidFill>
                  <a:schemeClr val="bg1"/>
                </a:solidFill>
                <a:cs typeface="Graphik Regular"/>
              </a:rPr>
              <a:t>Student education programme attendee</a:t>
            </a:r>
          </a:p>
        </p:txBody>
      </p:sp>
      <p:pic>
        <p:nvPicPr>
          <p:cNvPr id="8" name="object 3">
            <a:extLst>
              <a:ext uri="{FF2B5EF4-FFF2-40B4-BE49-F238E27FC236}">
                <a16:creationId xmlns:a16="http://schemas.microsoft.com/office/drawing/2014/main" id="{FB699191-646F-A91A-813C-23373A43C329}"/>
              </a:ext>
            </a:extLst>
          </p:cNvPr>
          <p:cNvPicPr/>
          <p:nvPr/>
        </p:nvPicPr>
        <p:blipFill>
          <a:blip r:embed="rId3" cstate="screen">
            <a:extLst>
              <a:ext uri="{28A0092B-C50C-407E-A947-70E740481C1C}">
                <a14:useLocalDpi xmlns:a14="http://schemas.microsoft.com/office/drawing/2010/main"/>
              </a:ext>
            </a:extLst>
          </a:blip>
          <a:stretch>
            <a:fillRect/>
          </a:stretch>
        </p:blipFill>
        <p:spPr>
          <a:xfrm>
            <a:off x="6930955" y="5294659"/>
            <a:ext cx="2537248" cy="1631080"/>
          </a:xfrm>
          <a:prstGeom prst="rect">
            <a:avLst/>
          </a:prstGeom>
        </p:spPr>
      </p:pic>
      <p:pic>
        <p:nvPicPr>
          <p:cNvPr id="9" name="object 4">
            <a:extLst>
              <a:ext uri="{FF2B5EF4-FFF2-40B4-BE49-F238E27FC236}">
                <a16:creationId xmlns:a16="http://schemas.microsoft.com/office/drawing/2014/main" id="{51EB8A89-5295-74B5-6216-5D5BEF9E0C7E}"/>
              </a:ext>
            </a:extLst>
          </p:cNvPr>
          <p:cNvPicPr/>
          <p:nvPr/>
        </p:nvPicPr>
        <p:blipFill>
          <a:blip r:embed="rId4" cstate="screen">
            <a:extLst>
              <a:ext uri="{28A0092B-C50C-407E-A947-70E740481C1C}">
                <a14:useLocalDpi xmlns:a14="http://schemas.microsoft.com/office/drawing/2010/main"/>
              </a:ext>
            </a:extLst>
          </a:blip>
          <a:stretch>
            <a:fillRect/>
          </a:stretch>
        </p:blipFill>
        <p:spPr>
          <a:xfrm>
            <a:off x="6930955" y="3435306"/>
            <a:ext cx="2537238" cy="1631091"/>
          </a:xfrm>
          <a:prstGeom prst="rect">
            <a:avLst/>
          </a:prstGeom>
        </p:spPr>
      </p:pic>
      <p:pic>
        <p:nvPicPr>
          <p:cNvPr id="10" name="object 5">
            <a:extLst>
              <a:ext uri="{FF2B5EF4-FFF2-40B4-BE49-F238E27FC236}">
                <a16:creationId xmlns:a16="http://schemas.microsoft.com/office/drawing/2014/main" id="{ED466ED0-3B9E-C6BA-917C-D80E5867A278}"/>
              </a:ext>
            </a:extLst>
          </p:cNvPr>
          <p:cNvPicPr/>
          <p:nvPr/>
        </p:nvPicPr>
        <p:blipFill>
          <a:blip r:embed="rId5" cstate="screen">
            <a:extLst>
              <a:ext uri="{28A0092B-C50C-407E-A947-70E740481C1C}">
                <a14:useLocalDpi xmlns:a14="http://schemas.microsoft.com/office/drawing/2010/main"/>
              </a:ext>
            </a:extLst>
          </a:blip>
          <a:stretch>
            <a:fillRect/>
          </a:stretch>
        </p:blipFill>
        <p:spPr>
          <a:xfrm>
            <a:off x="6930955" y="7154002"/>
            <a:ext cx="2537248" cy="1631091"/>
          </a:xfrm>
          <a:prstGeom prst="rect">
            <a:avLst/>
          </a:prstGeom>
        </p:spPr>
      </p:pic>
      <p:pic>
        <p:nvPicPr>
          <p:cNvPr id="11" name="object 2">
            <a:extLst>
              <a:ext uri="{FF2B5EF4-FFF2-40B4-BE49-F238E27FC236}">
                <a16:creationId xmlns:a16="http://schemas.microsoft.com/office/drawing/2014/main" id="{AC1D500D-3A62-A27F-5E8F-5203C286591C}"/>
              </a:ext>
            </a:extLst>
          </p:cNvPr>
          <p:cNvPicPr/>
          <p:nvPr/>
        </p:nvPicPr>
        <p:blipFill>
          <a:blip r:embed="rId6" cstate="screen">
            <a:extLst>
              <a:ext uri="{28A0092B-C50C-407E-A947-70E740481C1C}">
                <a14:useLocalDpi xmlns:a14="http://schemas.microsoft.com/office/drawing/2010/main"/>
              </a:ext>
            </a:extLst>
          </a:blip>
          <a:stretch>
            <a:fillRect/>
          </a:stretch>
        </p:blipFill>
        <p:spPr>
          <a:xfrm>
            <a:off x="9734197" y="778935"/>
            <a:ext cx="2538000" cy="1631091"/>
          </a:xfrm>
          <a:prstGeom prst="rect">
            <a:avLst/>
          </a:prstGeom>
        </p:spPr>
      </p:pic>
      <p:sp>
        <p:nvSpPr>
          <p:cNvPr id="12" name="object 8">
            <a:extLst>
              <a:ext uri="{FF2B5EF4-FFF2-40B4-BE49-F238E27FC236}">
                <a16:creationId xmlns:a16="http://schemas.microsoft.com/office/drawing/2014/main" id="{07BEE3C0-CDA6-0058-3195-3324B3F3D565}"/>
              </a:ext>
            </a:extLst>
          </p:cNvPr>
          <p:cNvSpPr/>
          <p:nvPr/>
        </p:nvSpPr>
        <p:spPr>
          <a:xfrm>
            <a:off x="9734197" y="4191710"/>
            <a:ext cx="2538000" cy="1321949"/>
          </a:xfrm>
          <a:custGeom>
            <a:avLst/>
            <a:gdLst/>
            <a:ahLst/>
            <a:cxnLst/>
            <a:rect l="l" t="t" r="r" b="b"/>
            <a:pathLst>
              <a:path w="3024505" h="1637029">
                <a:moveTo>
                  <a:pt x="2888996" y="0"/>
                </a:moveTo>
                <a:lnTo>
                  <a:pt x="135000" y="0"/>
                </a:lnTo>
                <a:lnTo>
                  <a:pt x="92329" y="6882"/>
                </a:lnTo>
                <a:lnTo>
                  <a:pt x="55269" y="26046"/>
                </a:lnTo>
                <a:lnTo>
                  <a:pt x="26046" y="55269"/>
                </a:lnTo>
                <a:lnTo>
                  <a:pt x="6882" y="92329"/>
                </a:lnTo>
                <a:lnTo>
                  <a:pt x="0" y="135001"/>
                </a:lnTo>
                <a:lnTo>
                  <a:pt x="0" y="1501584"/>
                </a:lnTo>
                <a:lnTo>
                  <a:pt x="6882" y="1544251"/>
                </a:lnTo>
                <a:lnTo>
                  <a:pt x="26046" y="1581310"/>
                </a:lnTo>
                <a:lnTo>
                  <a:pt x="55269" y="1610535"/>
                </a:lnTo>
                <a:lnTo>
                  <a:pt x="92329" y="1629702"/>
                </a:lnTo>
                <a:lnTo>
                  <a:pt x="135000" y="1636585"/>
                </a:lnTo>
                <a:lnTo>
                  <a:pt x="2888996" y="1636585"/>
                </a:lnTo>
                <a:lnTo>
                  <a:pt x="2931667" y="1629702"/>
                </a:lnTo>
                <a:lnTo>
                  <a:pt x="2968727" y="1610535"/>
                </a:lnTo>
                <a:lnTo>
                  <a:pt x="2997950" y="1581310"/>
                </a:lnTo>
                <a:lnTo>
                  <a:pt x="3017114" y="1544251"/>
                </a:lnTo>
                <a:lnTo>
                  <a:pt x="3023997" y="1501584"/>
                </a:lnTo>
                <a:lnTo>
                  <a:pt x="3023997" y="135001"/>
                </a:lnTo>
                <a:lnTo>
                  <a:pt x="3017114" y="92329"/>
                </a:lnTo>
                <a:lnTo>
                  <a:pt x="2997950" y="55269"/>
                </a:lnTo>
                <a:lnTo>
                  <a:pt x="2968727" y="26046"/>
                </a:lnTo>
                <a:lnTo>
                  <a:pt x="2931667" y="6882"/>
                </a:lnTo>
                <a:lnTo>
                  <a:pt x="2888996" y="0"/>
                </a:lnTo>
                <a:close/>
              </a:path>
            </a:pathLst>
          </a:custGeom>
          <a:solidFill>
            <a:srgbClr val="DBE0E3"/>
          </a:solidFill>
        </p:spPr>
        <p:txBody>
          <a:bodyPr wrap="square" lIns="0" tIns="0" rIns="0" bIns="0" rtlCol="0"/>
          <a:lstStyle/>
          <a:p>
            <a:endParaRPr dirty="0"/>
          </a:p>
        </p:txBody>
      </p:sp>
      <p:sp>
        <p:nvSpPr>
          <p:cNvPr id="13" name="object 16">
            <a:extLst>
              <a:ext uri="{FF2B5EF4-FFF2-40B4-BE49-F238E27FC236}">
                <a16:creationId xmlns:a16="http://schemas.microsoft.com/office/drawing/2014/main" id="{C07B372D-2D9C-B2A9-FCFD-ED942A850115}"/>
              </a:ext>
            </a:extLst>
          </p:cNvPr>
          <p:cNvSpPr/>
          <p:nvPr/>
        </p:nvSpPr>
        <p:spPr>
          <a:xfrm>
            <a:off x="9734197" y="5706923"/>
            <a:ext cx="2538000" cy="1768069"/>
          </a:xfrm>
          <a:custGeom>
            <a:avLst/>
            <a:gdLst/>
            <a:ahLst/>
            <a:cxnLst/>
            <a:rect l="l" t="t" r="r" b="b"/>
            <a:pathLst>
              <a:path w="3024505" h="2189479">
                <a:moveTo>
                  <a:pt x="2888996" y="0"/>
                </a:moveTo>
                <a:lnTo>
                  <a:pt x="135000" y="0"/>
                </a:lnTo>
                <a:lnTo>
                  <a:pt x="92329" y="6882"/>
                </a:lnTo>
                <a:lnTo>
                  <a:pt x="55269" y="26046"/>
                </a:lnTo>
                <a:lnTo>
                  <a:pt x="26046" y="55269"/>
                </a:lnTo>
                <a:lnTo>
                  <a:pt x="6882" y="92329"/>
                </a:lnTo>
                <a:lnTo>
                  <a:pt x="0" y="135001"/>
                </a:lnTo>
                <a:lnTo>
                  <a:pt x="0" y="2054352"/>
                </a:lnTo>
                <a:lnTo>
                  <a:pt x="6882" y="2097017"/>
                </a:lnTo>
                <a:lnTo>
                  <a:pt x="26046" y="2134073"/>
                </a:lnTo>
                <a:lnTo>
                  <a:pt x="55269" y="2163294"/>
                </a:lnTo>
                <a:lnTo>
                  <a:pt x="92329" y="2182458"/>
                </a:lnTo>
                <a:lnTo>
                  <a:pt x="135000" y="2189340"/>
                </a:lnTo>
                <a:lnTo>
                  <a:pt x="2888996" y="2189340"/>
                </a:lnTo>
                <a:lnTo>
                  <a:pt x="2931667" y="2182458"/>
                </a:lnTo>
                <a:lnTo>
                  <a:pt x="2968727" y="2163294"/>
                </a:lnTo>
                <a:lnTo>
                  <a:pt x="2997950" y="2134073"/>
                </a:lnTo>
                <a:lnTo>
                  <a:pt x="3017114" y="2097017"/>
                </a:lnTo>
                <a:lnTo>
                  <a:pt x="3023997" y="2054352"/>
                </a:lnTo>
                <a:lnTo>
                  <a:pt x="3023997" y="135001"/>
                </a:lnTo>
                <a:lnTo>
                  <a:pt x="3017114" y="92329"/>
                </a:lnTo>
                <a:lnTo>
                  <a:pt x="2997950" y="55269"/>
                </a:lnTo>
                <a:lnTo>
                  <a:pt x="2968727" y="26046"/>
                </a:lnTo>
                <a:lnTo>
                  <a:pt x="2931667" y="6882"/>
                </a:lnTo>
                <a:lnTo>
                  <a:pt x="2888996" y="0"/>
                </a:lnTo>
                <a:close/>
              </a:path>
            </a:pathLst>
          </a:custGeom>
          <a:solidFill>
            <a:srgbClr val="DBE0E3"/>
          </a:solidFill>
        </p:spPr>
        <p:txBody>
          <a:bodyPr wrap="square" lIns="0" tIns="0" rIns="0" bIns="0" rtlCol="0"/>
          <a:lstStyle/>
          <a:p>
            <a:endParaRPr dirty="0"/>
          </a:p>
        </p:txBody>
      </p:sp>
      <p:sp>
        <p:nvSpPr>
          <p:cNvPr id="14" name="object 22">
            <a:extLst>
              <a:ext uri="{FF2B5EF4-FFF2-40B4-BE49-F238E27FC236}">
                <a16:creationId xmlns:a16="http://schemas.microsoft.com/office/drawing/2014/main" id="{999654C2-680E-53BC-1F80-C3EC44DCAD8F}"/>
              </a:ext>
            </a:extLst>
          </p:cNvPr>
          <p:cNvSpPr/>
          <p:nvPr/>
        </p:nvSpPr>
        <p:spPr>
          <a:xfrm>
            <a:off x="9734197" y="7668256"/>
            <a:ext cx="2538000" cy="1116837"/>
          </a:xfrm>
          <a:custGeom>
            <a:avLst/>
            <a:gdLst/>
            <a:ahLst/>
            <a:cxnLst/>
            <a:rect l="l" t="t" r="r" b="b"/>
            <a:pathLst>
              <a:path w="3024505" h="1383029">
                <a:moveTo>
                  <a:pt x="2888996" y="0"/>
                </a:moveTo>
                <a:lnTo>
                  <a:pt x="135000" y="0"/>
                </a:lnTo>
                <a:lnTo>
                  <a:pt x="92329" y="6882"/>
                </a:lnTo>
                <a:lnTo>
                  <a:pt x="55269" y="26046"/>
                </a:lnTo>
                <a:lnTo>
                  <a:pt x="26046" y="55269"/>
                </a:lnTo>
                <a:lnTo>
                  <a:pt x="6882" y="92329"/>
                </a:lnTo>
                <a:lnTo>
                  <a:pt x="0" y="135001"/>
                </a:lnTo>
                <a:lnTo>
                  <a:pt x="0" y="1247622"/>
                </a:lnTo>
                <a:lnTo>
                  <a:pt x="6882" y="1290294"/>
                </a:lnTo>
                <a:lnTo>
                  <a:pt x="26046" y="1327353"/>
                </a:lnTo>
                <a:lnTo>
                  <a:pt x="55269" y="1356577"/>
                </a:lnTo>
                <a:lnTo>
                  <a:pt x="92329" y="1375741"/>
                </a:lnTo>
                <a:lnTo>
                  <a:pt x="135000" y="1382623"/>
                </a:lnTo>
                <a:lnTo>
                  <a:pt x="2888996" y="1382623"/>
                </a:lnTo>
                <a:lnTo>
                  <a:pt x="2931667" y="1375741"/>
                </a:lnTo>
                <a:lnTo>
                  <a:pt x="2968727" y="1356577"/>
                </a:lnTo>
                <a:lnTo>
                  <a:pt x="2997950" y="1327353"/>
                </a:lnTo>
                <a:lnTo>
                  <a:pt x="3017114" y="1290294"/>
                </a:lnTo>
                <a:lnTo>
                  <a:pt x="3023997" y="1247622"/>
                </a:lnTo>
                <a:lnTo>
                  <a:pt x="3023997" y="135001"/>
                </a:lnTo>
                <a:lnTo>
                  <a:pt x="3017114" y="92329"/>
                </a:lnTo>
                <a:lnTo>
                  <a:pt x="2997950" y="55269"/>
                </a:lnTo>
                <a:lnTo>
                  <a:pt x="2968727" y="26046"/>
                </a:lnTo>
                <a:lnTo>
                  <a:pt x="2931667" y="6882"/>
                </a:lnTo>
                <a:lnTo>
                  <a:pt x="2888996" y="0"/>
                </a:lnTo>
                <a:close/>
              </a:path>
            </a:pathLst>
          </a:custGeom>
          <a:solidFill>
            <a:srgbClr val="DBE0E3"/>
          </a:solidFill>
        </p:spPr>
        <p:txBody>
          <a:bodyPr wrap="square" lIns="0" tIns="0" rIns="0" bIns="0" rtlCol="0"/>
          <a:lstStyle/>
          <a:p>
            <a:endParaRPr dirty="0"/>
          </a:p>
        </p:txBody>
      </p:sp>
      <p:sp>
        <p:nvSpPr>
          <p:cNvPr id="15" name="object 6">
            <a:extLst>
              <a:ext uri="{FF2B5EF4-FFF2-40B4-BE49-F238E27FC236}">
                <a16:creationId xmlns:a16="http://schemas.microsoft.com/office/drawing/2014/main" id="{6643F7B4-1F61-4B84-3AE8-933EC87C15D3}"/>
              </a:ext>
            </a:extLst>
          </p:cNvPr>
          <p:cNvSpPr txBox="1"/>
          <p:nvPr/>
        </p:nvSpPr>
        <p:spPr>
          <a:xfrm>
            <a:off x="9731470" y="3517613"/>
            <a:ext cx="2657500" cy="384977"/>
          </a:xfrm>
          <a:prstGeom prst="rect">
            <a:avLst/>
          </a:prstGeom>
        </p:spPr>
        <p:txBody>
          <a:bodyPr vert="horz" wrap="square" lIns="0" tIns="8890" rIns="0" bIns="0" rtlCol="0">
            <a:spAutoFit/>
          </a:bodyPr>
          <a:lstStyle/>
          <a:p>
            <a:pPr marR="5080">
              <a:lnSpc>
                <a:spcPts val="960"/>
              </a:lnSpc>
              <a:spcBef>
                <a:spcPts val="70"/>
              </a:spcBef>
            </a:pPr>
            <a:r>
              <a:rPr sz="800" spc="-30" dirty="0">
                <a:cs typeface="Graphik Regular"/>
              </a:rPr>
              <a:t>To </a:t>
            </a:r>
            <a:r>
              <a:rPr sz="800" dirty="0">
                <a:cs typeface="Graphik Regular"/>
              </a:rPr>
              <a:t>ensure</a:t>
            </a:r>
            <a:r>
              <a:rPr sz="800" spc="-35" dirty="0">
                <a:cs typeface="Graphik Regular"/>
              </a:rPr>
              <a:t> </a:t>
            </a:r>
            <a:r>
              <a:rPr sz="800" dirty="0">
                <a:cs typeface="Graphik Regular"/>
              </a:rPr>
              <a:t>the</a:t>
            </a:r>
            <a:r>
              <a:rPr lang="en-GB" sz="800" dirty="0">
                <a:cs typeface="Graphik Regular"/>
              </a:rPr>
              <a:t> employment</a:t>
            </a:r>
            <a:r>
              <a:rPr sz="800" spc="-35" dirty="0">
                <a:cs typeface="Graphik Regular"/>
              </a:rPr>
              <a:t> </a:t>
            </a:r>
            <a:r>
              <a:rPr sz="800" dirty="0">
                <a:cs typeface="Graphik Regular"/>
              </a:rPr>
              <a:t>plan</a:t>
            </a:r>
            <a:r>
              <a:rPr sz="800" spc="-35" dirty="0">
                <a:cs typeface="Graphik Regular"/>
              </a:rPr>
              <a:t> </a:t>
            </a:r>
            <a:r>
              <a:rPr sz="800" dirty="0">
                <a:cs typeface="Graphik Regular"/>
              </a:rPr>
              <a:t>meets</a:t>
            </a:r>
            <a:r>
              <a:rPr sz="800" spc="-35" dirty="0">
                <a:cs typeface="Graphik Regular"/>
              </a:rPr>
              <a:t> </a:t>
            </a:r>
            <a:r>
              <a:rPr sz="800" dirty="0">
                <a:cs typeface="Graphik Regular"/>
              </a:rPr>
              <a:t>the</a:t>
            </a:r>
            <a:r>
              <a:rPr sz="800" spc="-30" dirty="0">
                <a:cs typeface="Graphik Regular"/>
              </a:rPr>
              <a:t> </a:t>
            </a:r>
            <a:r>
              <a:rPr sz="800" dirty="0">
                <a:cs typeface="Graphik Regular"/>
              </a:rPr>
              <a:t>needs</a:t>
            </a:r>
            <a:r>
              <a:rPr sz="800" spc="-35" dirty="0">
                <a:cs typeface="Graphik Regular"/>
              </a:rPr>
              <a:t> </a:t>
            </a:r>
            <a:r>
              <a:rPr sz="800" spc="-25" dirty="0">
                <a:cs typeface="Graphik Regular"/>
              </a:rPr>
              <a:t>of</a:t>
            </a:r>
            <a:r>
              <a:rPr lang="en-GB" sz="800" spc="-25" dirty="0">
                <a:cs typeface="Graphik Regular"/>
              </a:rPr>
              <a:t> </a:t>
            </a:r>
            <a:r>
              <a:rPr sz="800" dirty="0">
                <a:cs typeface="Graphik Regular"/>
              </a:rPr>
              <a:t>all</a:t>
            </a:r>
            <a:r>
              <a:rPr sz="800" spc="-35" dirty="0">
                <a:cs typeface="Graphik Regular"/>
              </a:rPr>
              <a:t> </a:t>
            </a:r>
            <a:r>
              <a:rPr sz="800" dirty="0">
                <a:cs typeface="Graphik Regular"/>
              </a:rPr>
              <a:t>parties,</a:t>
            </a:r>
            <a:r>
              <a:rPr sz="800" spc="-35" dirty="0">
                <a:cs typeface="Graphik Regular"/>
              </a:rPr>
              <a:t> </a:t>
            </a:r>
            <a:r>
              <a:rPr sz="800" dirty="0">
                <a:cs typeface="Graphik Regular"/>
              </a:rPr>
              <a:t>SEGRO</a:t>
            </a:r>
            <a:r>
              <a:rPr sz="800" spc="-35" dirty="0">
                <a:cs typeface="Graphik Regular"/>
              </a:rPr>
              <a:t> </a:t>
            </a:r>
            <a:r>
              <a:rPr sz="800" dirty="0">
                <a:cs typeface="Graphik Regular"/>
              </a:rPr>
              <a:t>will</a:t>
            </a:r>
            <a:r>
              <a:rPr sz="800" spc="-35" dirty="0">
                <a:cs typeface="Graphik Regular"/>
              </a:rPr>
              <a:t> </a:t>
            </a:r>
            <a:r>
              <a:rPr sz="800" dirty="0">
                <a:cs typeface="Graphik Regular"/>
              </a:rPr>
              <a:t>work</a:t>
            </a:r>
            <a:r>
              <a:rPr sz="800" spc="-35" dirty="0">
                <a:cs typeface="Graphik Regular"/>
              </a:rPr>
              <a:t> </a:t>
            </a:r>
            <a:r>
              <a:rPr sz="800" dirty="0">
                <a:cs typeface="Graphik Regular"/>
              </a:rPr>
              <a:t>with</a:t>
            </a:r>
            <a:r>
              <a:rPr sz="800" spc="-30" dirty="0">
                <a:cs typeface="Graphik Regular"/>
              </a:rPr>
              <a:t> </a:t>
            </a:r>
            <a:r>
              <a:rPr sz="800" dirty="0">
                <a:cs typeface="Graphik Regular"/>
              </a:rPr>
              <a:t>Slough</a:t>
            </a:r>
            <a:r>
              <a:rPr sz="800" spc="-35" dirty="0">
                <a:cs typeface="Graphik Regular"/>
              </a:rPr>
              <a:t> </a:t>
            </a:r>
            <a:r>
              <a:rPr sz="800" dirty="0">
                <a:cs typeface="Graphik Regular"/>
              </a:rPr>
              <a:t>Borough</a:t>
            </a:r>
            <a:r>
              <a:rPr sz="800" spc="-35" dirty="0">
                <a:cs typeface="Graphik Regular"/>
              </a:rPr>
              <a:t> </a:t>
            </a:r>
            <a:r>
              <a:rPr sz="800" spc="-10" dirty="0">
                <a:cs typeface="Graphik Regular"/>
              </a:rPr>
              <a:t>Council </a:t>
            </a:r>
            <a:br>
              <a:rPr lang="en-GB" sz="800" spc="-10" dirty="0">
                <a:cs typeface="Graphik Regular"/>
              </a:rPr>
            </a:br>
            <a:r>
              <a:rPr sz="800" dirty="0">
                <a:cs typeface="Graphik Regular"/>
              </a:rPr>
              <a:t>and</a:t>
            </a:r>
            <a:r>
              <a:rPr sz="800" spc="-30" dirty="0">
                <a:cs typeface="Graphik Regular"/>
              </a:rPr>
              <a:t> </a:t>
            </a:r>
            <a:r>
              <a:rPr sz="800" dirty="0">
                <a:cs typeface="Graphik Regular"/>
              </a:rPr>
              <a:t>local</a:t>
            </a:r>
            <a:r>
              <a:rPr sz="800" spc="-25" dirty="0">
                <a:cs typeface="Graphik Regular"/>
              </a:rPr>
              <a:t> </a:t>
            </a:r>
            <a:r>
              <a:rPr sz="800" dirty="0">
                <a:cs typeface="Graphik Regular"/>
              </a:rPr>
              <a:t>partners</a:t>
            </a:r>
            <a:r>
              <a:rPr sz="800" spc="-30" dirty="0">
                <a:cs typeface="Graphik Regular"/>
              </a:rPr>
              <a:t> </a:t>
            </a:r>
            <a:r>
              <a:rPr lang="en-GB" sz="800" spc="-25" dirty="0">
                <a:cs typeface="Graphik Regular"/>
              </a:rPr>
              <a:t>to fund programmes that could include:</a:t>
            </a:r>
            <a:endParaRPr sz="800" dirty="0">
              <a:cs typeface="Graphik Regular"/>
            </a:endParaRPr>
          </a:p>
        </p:txBody>
      </p:sp>
      <p:sp>
        <p:nvSpPr>
          <p:cNvPr id="16" name="object 32">
            <a:extLst>
              <a:ext uri="{FF2B5EF4-FFF2-40B4-BE49-F238E27FC236}">
                <a16:creationId xmlns:a16="http://schemas.microsoft.com/office/drawing/2014/main" id="{6EB8FA98-AE99-DE48-F675-68D7BDB1A07F}"/>
              </a:ext>
            </a:extLst>
          </p:cNvPr>
          <p:cNvSpPr txBox="1"/>
          <p:nvPr/>
        </p:nvSpPr>
        <p:spPr>
          <a:xfrm>
            <a:off x="6930956" y="778935"/>
            <a:ext cx="2318148" cy="1667123"/>
          </a:xfrm>
          <a:prstGeom prst="rect">
            <a:avLst/>
          </a:prstGeom>
        </p:spPr>
        <p:txBody>
          <a:bodyPr vert="horz" wrap="square" lIns="0" tIns="0" rIns="0" bIns="0" rtlCol="0">
            <a:spAutoFit/>
          </a:bodyPr>
          <a:lstStyle/>
          <a:p>
            <a:pPr marR="71120">
              <a:lnSpc>
                <a:spcPts val="1300"/>
              </a:lnSpc>
              <a:spcBef>
                <a:spcPts val="200"/>
              </a:spcBef>
            </a:pPr>
            <a:r>
              <a:rPr sz="1100" b="1" spc="-30" dirty="0">
                <a:cs typeface="Graphik Semibold"/>
              </a:rPr>
              <a:t>Over</a:t>
            </a:r>
            <a:r>
              <a:rPr sz="1100" b="1" spc="-50" dirty="0">
                <a:cs typeface="Graphik Semibold"/>
              </a:rPr>
              <a:t> </a:t>
            </a:r>
            <a:r>
              <a:rPr sz="1100" b="1" spc="-20" dirty="0">
                <a:cs typeface="Graphik Semibold"/>
              </a:rPr>
              <a:t>the</a:t>
            </a:r>
            <a:r>
              <a:rPr sz="1100" b="1" spc="-45" dirty="0">
                <a:cs typeface="Graphik Semibold"/>
              </a:rPr>
              <a:t> </a:t>
            </a:r>
            <a:r>
              <a:rPr sz="1100" b="1" spc="-25" dirty="0">
                <a:cs typeface="Graphik Semibold"/>
              </a:rPr>
              <a:t>period</a:t>
            </a:r>
            <a:r>
              <a:rPr sz="1100" b="1" spc="-45" dirty="0">
                <a:cs typeface="Graphik Semibold"/>
              </a:rPr>
              <a:t> </a:t>
            </a:r>
            <a:r>
              <a:rPr sz="1100" b="1" spc="-25" dirty="0">
                <a:cs typeface="Graphik Semibold"/>
              </a:rPr>
              <a:t>of</a:t>
            </a:r>
            <a:r>
              <a:rPr sz="1100" b="1" spc="-50" dirty="0">
                <a:cs typeface="Graphik Semibold"/>
              </a:rPr>
              <a:t> </a:t>
            </a:r>
            <a:r>
              <a:rPr sz="1100" b="1" spc="-20" dirty="0">
                <a:cs typeface="Graphik Semibold"/>
              </a:rPr>
              <a:t>the</a:t>
            </a:r>
            <a:r>
              <a:rPr sz="1100" b="1" spc="-45" dirty="0">
                <a:cs typeface="Graphik Semibold"/>
              </a:rPr>
              <a:t> </a:t>
            </a:r>
            <a:r>
              <a:rPr sz="1100" b="1" spc="-25" dirty="0">
                <a:cs typeface="Graphik Semibold"/>
              </a:rPr>
              <a:t>new</a:t>
            </a:r>
            <a:r>
              <a:rPr sz="1100" b="1" spc="-45" dirty="0">
                <a:cs typeface="Graphik Semibold"/>
              </a:rPr>
              <a:t> </a:t>
            </a:r>
            <a:r>
              <a:rPr sz="1100" b="1" spc="-20" dirty="0">
                <a:cs typeface="Graphik Semibold"/>
              </a:rPr>
              <a:t>SPZ, </a:t>
            </a:r>
            <a:br>
              <a:rPr lang="en-GB" sz="1100" b="1" spc="-20" dirty="0">
                <a:cs typeface="Graphik Semibold"/>
              </a:rPr>
            </a:br>
            <a:r>
              <a:rPr sz="1100" b="1" spc="-35" dirty="0">
                <a:cs typeface="Graphik Semibold"/>
              </a:rPr>
              <a:t>SEGRO</a:t>
            </a:r>
            <a:r>
              <a:rPr sz="1100" b="1" spc="-45" dirty="0">
                <a:cs typeface="Graphik Semibold"/>
              </a:rPr>
              <a:t> </a:t>
            </a:r>
            <a:r>
              <a:rPr lang="en-GB" sz="1100" b="1" spc="-10" dirty="0">
                <a:cs typeface="Graphik Semibold"/>
              </a:rPr>
              <a:t>will contribute a multi-million-pound investment towards local skill, training and economic development programmes </a:t>
            </a:r>
            <a:r>
              <a:rPr sz="1100" b="1" spc="-25" dirty="0">
                <a:cs typeface="Graphik Semibold"/>
              </a:rPr>
              <a:t>in</a:t>
            </a:r>
            <a:r>
              <a:rPr sz="1100" b="1" spc="-35" dirty="0">
                <a:cs typeface="Graphik Semibold"/>
              </a:rPr>
              <a:t> </a:t>
            </a:r>
            <a:r>
              <a:rPr sz="1100" b="1" spc="-25" dirty="0">
                <a:cs typeface="Graphik Semibold"/>
              </a:rPr>
              <a:t>partnership</a:t>
            </a:r>
            <a:r>
              <a:rPr sz="1100" b="1" spc="-30" dirty="0">
                <a:cs typeface="Graphik Semibold"/>
              </a:rPr>
              <a:t> with</a:t>
            </a:r>
            <a:r>
              <a:rPr sz="1100" b="1" spc="-35" dirty="0">
                <a:cs typeface="Graphik Semibold"/>
              </a:rPr>
              <a:t> </a:t>
            </a:r>
            <a:r>
              <a:rPr sz="1100" b="1" spc="-20" dirty="0">
                <a:cs typeface="Graphik Semibold"/>
              </a:rPr>
              <a:t>local</a:t>
            </a:r>
            <a:r>
              <a:rPr sz="1100" b="1" spc="-35" dirty="0">
                <a:cs typeface="Graphik Semibold"/>
              </a:rPr>
              <a:t> </a:t>
            </a:r>
            <a:r>
              <a:rPr sz="1100" b="1" spc="-25" dirty="0">
                <a:cs typeface="Graphik Semibold"/>
              </a:rPr>
              <a:t>and </a:t>
            </a:r>
            <a:r>
              <a:rPr sz="1100" b="1" spc="-30" dirty="0">
                <a:cs typeface="Graphik Semibold"/>
              </a:rPr>
              <a:t>regional</a:t>
            </a:r>
            <a:r>
              <a:rPr sz="1100" b="1" spc="-25" dirty="0">
                <a:cs typeface="Graphik Semibold"/>
              </a:rPr>
              <a:t> partners</a:t>
            </a:r>
            <a:r>
              <a:rPr sz="1100" b="1" spc="-20" dirty="0">
                <a:cs typeface="Graphik Semibold"/>
              </a:rPr>
              <a:t> </a:t>
            </a:r>
            <a:r>
              <a:rPr sz="1100" b="1" spc="-25" dirty="0">
                <a:cs typeface="Graphik Semibold"/>
              </a:rPr>
              <a:t>that</a:t>
            </a:r>
            <a:r>
              <a:rPr sz="1100" b="1" spc="-20" dirty="0">
                <a:cs typeface="Graphik Semibold"/>
              </a:rPr>
              <a:t> </a:t>
            </a:r>
            <a:r>
              <a:rPr lang="en-GB" sz="1100" b="1" spc="-30" dirty="0">
                <a:cs typeface="Graphik Semibold"/>
              </a:rPr>
              <a:t>would</a:t>
            </a:r>
            <a:r>
              <a:rPr sz="1100" b="1" spc="-25" dirty="0">
                <a:cs typeface="Graphik Semibold"/>
              </a:rPr>
              <a:t> </a:t>
            </a:r>
            <a:r>
              <a:rPr sz="1100" b="1" spc="-10" dirty="0">
                <a:cs typeface="Graphik Semibold"/>
              </a:rPr>
              <a:t>enhance </a:t>
            </a:r>
            <a:r>
              <a:rPr sz="1100" b="1" spc="-20" dirty="0">
                <a:cs typeface="Graphik Semibold"/>
              </a:rPr>
              <a:t>the</a:t>
            </a:r>
            <a:r>
              <a:rPr sz="1100" b="1" spc="-40" dirty="0">
                <a:cs typeface="Graphik Semibold"/>
              </a:rPr>
              <a:t> </a:t>
            </a:r>
            <a:r>
              <a:rPr sz="1100" b="1" spc="-25" dirty="0">
                <a:cs typeface="Graphik Semibold"/>
              </a:rPr>
              <a:t>skill</a:t>
            </a:r>
            <a:r>
              <a:rPr sz="1100" b="1" spc="-40" dirty="0">
                <a:cs typeface="Graphik Semibold"/>
              </a:rPr>
              <a:t> </a:t>
            </a:r>
            <a:r>
              <a:rPr sz="1100" b="1" spc="-30" dirty="0">
                <a:cs typeface="Graphik Semibold"/>
              </a:rPr>
              <a:t>levels</a:t>
            </a:r>
            <a:r>
              <a:rPr sz="1100" b="1" spc="-40" dirty="0">
                <a:cs typeface="Graphik Semibold"/>
              </a:rPr>
              <a:t> </a:t>
            </a:r>
            <a:r>
              <a:rPr sz="1100" b="1" spc="-25" dirty="0">
                <a:cs typeface="Graphik Semibold"/>
              </a:rPr>
              <a:t>of</a:t>
            </a:r>
            <a:r>
              <a:rPr sz="1100" b="1" spc="-40" dirty="0">
                <a:cs typeface="Graphik Semibold"/>
              </a:rPr>
              <a:t> </a:t>
            </a:r>
            <a:r>
              <a:rPr sz="1100" b="1" spc="-25" dirty="0">
                <a:cs typeface="Graphik Semibold"/>
              </a:rPr>
              <a:t>residents</a:t>
            </a:r>
            <a:r>
              <a:rPr sz="1100" b="1" spc="-40" dirty="0">
                <a:cs typeface="Graphik Semibold"/>
              </a:rPr>
              <a:t> </a:t>
            </a:r>
            <a:r>
              <a:rPr sz="1100" b="1" spc="-10" dirty="0">
                <a:cs typeface="Graphik Semibold"/>
              </a:rPr>
              <a:t>so</a:t>
            </a:r>
            <a:r>
              <a:rPr sz="1100" b="1" spc="-40" dirty="0">
                <a:cs typeface="Graphik Semibold"/>
              </a:rPr>
              <a:t> </a:t>
            </a:r>
            <a:r>
              <a:rPr sz="1100" b="1" spc="-20" dirty="0">
                <a:cs typeface="Graphik Semibold"/>
              </a:rPr>
              <a:t>they</a:t>
            </a:r>
            <a:r>
              <a:rPr lang="en-GB" sz="1100" dirty="0">
                <a:cs typeface="Graphik Semibold"/>
              </a:rPr>
              <a:t> </a:t>
            </a:r>
            <a:r>
              <a:rPr sz="1100" b="1" spc="-20" dirty="0">
                <a:cs typeface="Graphik Semibold"/>
              </a:rPr>
              <a:t>can</a:t>
            </a:r>
            <a:r>
              <a:rPr sz="1100" b="1" spc="-30" dirty="0">
                <a:cs typeface="Graphik Semibold"/>
              </a:rPr>
              <a:t> </a:t>
            </a:r>
            <a:r>
              <a:rPr sz="1100" b="1" spc="-25" dirty="0">
                <a:cs typeface="Graphik Semibold"/>
              </a:rPr>
              <a:t>compete</a:t>
            </a:r>
            <a:r>
              <a:rPr sz="1100" b="1" spc="-30" dirty="0">
                <a:cs typeface="Graphik Semibold"/>
              </a:rPr>
              <a:t> </a:t>
            </a:r>
            <a:r>
              <a:rPr sz="1100" b="1" spc="-35" dirty="0">
                <a:cs typeface="Graphik Semibold"/>
              </a:rPr>
              <a:t>for</a:t>
            </a:r>
            <a:r>
              <a:rPr sz="1100" b="1" spc="-30" dirty="0">
                <a:cs typeface="Graphik Semibold"/>
              </a:rPr>
              <a:t> </a:t>
            </a:r>
            <a:r>
              <a:rPr sz="1100" b="1" spc="-25" dirty="0">
                <a:cs typeface="Graphik Semibold"/>
              </a:rPr>
              <a:t>better</a:t>
            </a:r>
            <a:r>
              <a:rPr sz="1100" b="1" spc="-30" dirty="0">
                <a:cs typeface="Graphik Semibold"/>
              </a:rPr>
              <a:t> quality </a:t>
            </a:r>
            <a:r>
              <a:rPr sz="1100" b="1" spc="-20" dirty="0">
                <a:cs typeface="Graphik Semibold"/>
              </a:rPr>
              <a:t>jobs, </a:t>
            </a:r>
            <a:r>
              <a:rPr sz="1100" b="1" spc="-25" dirty="0">
                <a:cs typeface="Graphik Semibold"/>
              </a:rPr>
              <a:t>both</a:t>
            </a:r>
            <a:r>
              <a:rPr sz="1100" b="1" spc="-50" dirty="0">
                <a:cs typeface="Graphik Semibold"/>
              </a:rPr>
              <a:t> </a:t>
            </a:r>
            <a:r>
              <a:rPr sz="1100" b="1" spc="-20" dirty="0">
                <a:cs typeface="Graphik Semibold"/>
              </a:rPr>
              <a:t>on</a:t>
            </a:r>
            <a:r>
              <a:rPr sz="1100" b="1" spc="-45" dirty="0">
                <a:cs typeface="Graphik Semibold"/>
              </a:rPr>
              <a:t> </a:t>
            </a:r>
            <a:r>
              <a:rPr sz="1100" b="1" spc="-25" dirty="0">
                <a:cs typeface="Graphik Semibold"/>
              </a:rPr>
              <a:t>and</a:t>
            </a:r>
            <a:r>
              <a:rPr sz="1100" b="1" spc="-45" dirty="0">
                <a:cs typeface="Graphik Semibold"/>
              </a:rPr>
              <a:t> off </a:t>
            </a:r>
            <a:r>
              <a:rPr sz="1100" b="1" spc="-20" dirty="0">
                <a:cs typeface="Graphik Semibold"/>
              </a:rPr>
              <a:t>the</a:t>
            </a:r>
            <a:r>
              <a:rPr sz="1100" b="1" spc="-45" dirty="0">
                <a:cs typeface="Graphik Semibold"/>
              </a:rPr>
              <a:t> </a:t>
            </a:r>
            <a:r>
              <a:rPr sz="1100" b="1" spc="-10" dirty="0">
                <a:cs typeface="Graphik Semibold"/>
              </a:rPr>
              <a:t>Estate.</a:t>
            </a:r>
            <a:endParaRPr sz="1100" dirty="0">
              <a:cs typeface="Graphik Semibold"/>
            </a:endParaRPr>
          </a:p>
        </p:txBody>
      </p:sp>
      <p:sp>
        <p:nvSpPr>
          <p:cNvPr id="17" name="object 14">
            <a:extLst>
              <a:ext uri="{FF2B5EF4-FFF2-40B4-BE49-F238E27FC236}">
                <a16:creationId xmlns:a16="http://schemas.microsoft.com/office/drawing/2014/main" id="{AF855397-15F2-ADAC-8A19-9B48A4269401}"/>
              </a:ext>
            </a:extLst>
          </p:cNvPr>
          <p:cNvSpPr txBox="1"/>
          <p:nvPr/>
        </p:nvSpPr>
        <p:spPr>
          <a:xfrm>
            <a:off x="9901100" y="4775215"/>
            <a:ext cx="2186397" cy="577081"/>
          </a:xfrm>
          <a:prstGeom prst="rect">
            <a:avLst/>
          </a:prstGeom>
        </p:spPr>
        <p:txBody>
          <a:bodyPr vert="horz" wrap="square" lIns="0" tIns="0" rIns="0" bIns="0" rtlCol="0">
            <a:spAutoFit/>
          </a:bodyPr>
          <a:lstStyle/>
          <a:p>
            <a:pPr marR="5080">
              <a:lnSpc>
                <a:spcPts val="900"/>
              </a:lnSpc>
            </a:pPr>
            <a:r>
              <a:rPr lang="en-GB" sz="800" spc="-10" dirty="0">
                <a:cs typeface="Graphik Regular"/>
              </a:rPr>
              <a:t>A </a:t>
            </a:r>
            <a:r>
              <a:rPr sz="800" spc="-10" dirty="0">
                <a:cs typeface="Graphik Regular"/>
              </a:rPr>
              <a:t>mapping</a:t>
            </a:r>
            <a:r>
              <a:rPr sz="800" spc="-40" dirty="0">
                <a:cs typeface="Graphik Regular"/>
              </a:rPr>
              <a:t> </a:t>
            </a:r>
            <a:r>
              <a:rPr sz="800" spc="-10" dirty="0">
                <a:cs typeface="Graphik Regular"/>
              </a:rPr>
              <a:t>exercise</a:t>
            </a:r>
            <a:r>
              <a:rPr lang="en-GB" sz="800" spc="-10" dirty="0">
                <a:cs typeface="Graphik Regular"/>
              </a:rPr>
              <a:t> </a:t>
            </a:r>
            <a:r>
              <a:rPr sz="800" spc="-10" dirty="0">
                <a:cs typeface="Graphik Regular"/>
              </a:rPr>
              <a:t>to</a:t>
            </a:r>
            <a:r>
              <a:rPr sz="800" spc="-40" dirty="0">
                <a:cs typeface="Graphik Regular"/>
              </a:rPr>
              <a:t> </a:t>
            </a:r>
            <a:r>
              <a:rPr sz="800" spc="-10" dirty="0">
                <a:cs typeface="Graphik Regular"/>
              </a:rPr>
              <a:t>identify</a:t>
            </a:r>
            <a:r>
              <a:rPr sz="800" spc="-35" dirty="0">
                <a:cs typeface="Graphik Regular"/>
              </a:rPr>
              <a:t> </a:t>
            </a:r>
            <a:r>
              <a:rPr sz="800" spc="-10" dirty="0">
                <a:cs typeface="Graphik Regular"/>
              </a:rPr>
              <a:t>the</a:t>
            </a:r>
            <a:r>
              <a:rPr sz="800" spc="-35" dirty="0">
                <a:cs typeface="Graphik Regular"/>
              </a:rPr>
              <a:t> </a:t>
            </a:r>
            <a:r>
              <a:rPr sz="800" spc="-10" dirty="0">
                <a:cs typeface="Graphik Regular"/>
              </a:rPr>
              <a:t>skills</a:t>
            </a:r>
            <a:r>
              <a:rPr sz="800" spc="-35" dirty="0">
                <a:cs typeface="Graphik Regular"/>
              </a:rPr>
              <a:t> </a:t>
            </a:r>
            <a:r>
              <a:rPr sz="800" spc="-10" dirty="0">
                <a:cs typeface="Graphik Regular"/>
              </a:rPr>
              <a:t>gaps</a:t>
            </a:r>
            <a:r>
              <a:rPr sz="800" spc="-40" dirty="0">
                <a:cs typeface="Graphik Regular"/>
              </a:rPr>
              <a:t> </a:t>
            </a:r>
            <a:br>
              <a:rPr lang="en-GB" sz="800" spc="-40" dirty="0">
                <a:cs typeface="Graphik Regular"/>
              </a:rPr>
            </a:br>
            <a:r>
              <a:rPr sz="800" spc="-10" dirty="0">
                <a:cs typeface="Graphik Regular"/>
              </a:rPr>
              <a:t>of</a:t>
            </a:r>
            <a:r>
              <a:rPr sz="800" spc="-35" dirty="0">
                <a:cs typeface="Graphik Regular"/>
              </a:rPr>
              <a:t> </a:t>
            </a:r>
            <a:r>
              <a:rPr sz="800" spc="-10" dirty="0">
                <a:cs typeface="Graphik Regular"/>
              </a:rPr>
              <a:t>businesses</a:t>
            </a:r>
            <a:r>
              <a:rPr sz="800" spc="-35" dirty="0">
                <a:cs typeface="Graphik Regular"/>
              </a:rPr>
              <a:t> </a:t>
            </a:r>
            <a:r>
              <a:rPr sz="800" spc="-10" dirty="0">
                <a:cs typeface="Graphik Regular"/>
              </a:rPr>
              <a:t>and</a:t>
            </a:r>
            <a:r>
              <a:rPr sz="800" spc="-35" dirty="0">
                <a:cs typeface="Graphik Regular"/>
              </a:rPr>
              <a:t> </a:t>
            </a:r>
            <a:r>
              <a:rPr sz="800" spc="-10" dirty="0">
                <a:cs typeface="Graphik Regular"/>
              </a:rPr>
              <a:t>growth sectors,</a:t>
            </a:r>
            <a:r>
              <a:rPr sz="800" spc="-35" dirty="0">
                <a:cs typeface="Graphik Regular"/>
              </a:rPr>
              <a:t> </a:t>
            </a:r>
            <a:r>
              <a:rPr sz="800" spc="-10" dirty="0">
                <a:cs typeface="Graphik Regular"/>
              </a:rPr>
              <a:t>in</a:t>
            </a:r>
            <a:r>
              <a:rPr sz="800" spc="-35" dirty="0">
                <a:cs typeface="Graphik Regular"/>
              </a:rPr>
              <a:t> </a:t>
            </a:r>
            <a:r>
              <a:rPr sz="800" spc="-10" dirty="0">
                <a:cs typeface="Graphik Regular"/>
              </a:rPr>
              <a:t>the</a:t>
            </a:r>
            <a:r>
              <a:rPr sz="800" spc="-35" dirty="0">
                <a:cs typeface="Graphik Regular"/>
              </a:rPr>
              <a:t> </a:t>
            </a:r>
            <a:r>
              <a:rPr sz="800" spc="-10" dirty="0">
                <a:cs typeface="Graphik Regular"/>
              </a:rPr>
              <a:t>short,</a:t>
            </a:r>
            <a:r>
              <a:rPr sz="800" spc="-35" dirty="0">
                <a:cs typeface="Graphik Regular"/>
              </a:rPr>
              <a:t> </a:t>
            </a:r>
            <a:r>
              <a:rPr sz="800" spc="-10" dirty="0">
                <a:cs typeface="Graphik Regular"/>
              </a:rPr>
              <a:t>medium</a:t>
            </a:r>
            <a:r>
              <a:rPr sz="800" spc="-35" dirty="0">
                <a:cs typeface="Graphik Regular"/>
              </a:rPr>
              <a:t> </a:t>
            </a:r>
            <a:r>
              <a:rPr sz="800" spc="-10" dirty="0">
                <a:cs typeface="Graphik Regular"/>
              </a:rPr>
              <a:t>and</a:t>
            </a:r>
            <a:r>
              <a:rPr sz="800" spc="-30" dirty="0">
                <a:cs typeface="Graphik Regular"/>
              </a:rPr>
              <a:t> </a:t>
            </a:r>
            <a:r>
              <a:rPr sz="800" spc="-10" dirty="0">
                <a:cs typeface="Graphik Regular"/>
              </a:rPr>
              <a:t>long</a:t>
            </a:r>
            <a:r>
              <a:rPr sz="800" spc="-35" dirty="0">
                <a:cs typeface="Graphik Regular"/>
              </a:rPr>
              <a:t> </a:t>
            </a:r>
            <a:r>
              <a:rPr sz="800" spc="-20" dirty="0">
                <a:cs typeface="Graphik Regular"/>
              </a:rPr>
              <a:t>term,</a:t>
            </a:r>
            <a:r>
              <a:rPr sz="800" spc="-35" dirty="0">
                <a:cs typeface="Graphik Regular"/>
              </a:rPr>
              <a:t> </a:t>
            </a:r>
            <a:r>
              <a:rPr sz="800" spc="-20" dirty="0">
                <a:cs typeface="Graphik Regular"/>
              </a:rPr>
              <a:t>that </a:t>
            </a:r>
            <a:r>
              <a:rPr sz="800" spc="-10" dirty="0">
                <a:cs typeface="Graphik Regular"/>
              </a:rPr>
              <a:t>will</a:t>
            </a:r>
            <a:r>
              <a:rPr sz="800" spc="-45" dirty="0">
                <a:cs typeface="Graphik Regular"/>
              </a:rPr>
              <a:t> </a:t>
            </a:r>
            <a:r>
              <a:rPr sz="800" spc="-10" dirty="0">
                <a:cs typeface="Graphik Regular"/>
              </a:rPr>
              <a:t>provide</a:t>
            </a:r>
            <a:r>
              <a:rPr sz="800" spc="-40" dirty="0">
                <a:cs typeface="Graphik Regular"/>
              </a:rPr>
              <a:t> </a:t>
            </a:r>
            <a:r>
              <a:rPr sz="800" spc="-10" dirty="0">
                <a:cs typeface="Graphik Regular"/>
              </a:rPr>
              <a:t>the</a:t>
            </a:r>
            <a:r>
              <a:rPr sz="800" spc="-45" dirty="0">
                <a:cs typeface="Graphik Regular"/>
              </a:rPr>
              <a:t> </a:t>
            </a:r>
            <a:br>
              <a:rPr lang="en-GB" sz="800" spc="-45" dirty="0">
                <a:cs typeface="Graphik Regular"/>
              </a:rPr>
            </a:br>
            <a:r>
              <a:rPr sz="800" spc="-10" dirty="0">
                <a:cs typeface="Graphik Regular"/>
              </a:rPr>
              <a:t>data</a:t>
            </a:r>
            <a:r>
              <a:rPr sz="800" spc="-40" dirty="0">
                <a:cs typeface="Graphik Regular"/>
              </a:rPr>
              <a:t> </a:t>
            </a:r>
            <a:r>
              <a:rPr sz="800" spc="-10" dirty="0">
                <a:cs typeface="Graphik Regular"/>
              </a:rPr>
              <a:t>and</a:t>
            </a:r>
            <a:r>
              <a:rPr sz="800" spc="-45" dirty="0">
                <a:cs typeface="Graphik Regular"/>
              </a:rPr>
              <a:t> </a:t>
            </a:r>
            <a:r>
              <a:rPr sz="800" spc="-10" dirty="0">
                <a:cs typeface="Graphik Regular"/>
              </a:rPr>
              <a:t>insights</a:t>
            </a:r>
            <a:r>
              <a:rPr sz="800" spc="-40" dirty="0">
                <a:cs typeface="Graphik Regular"/>
              </a:rPr>
              <a:t> </a:t>
            </a:r>
            <a:r>
              <a:rPr sz="800" spc="-10" dirty="0">
                <a:cs typeface="Graphik Regular"/>
              </a:rPr>
              <a:t>to</a:t>
            </a:r>
            <a:r>
              <a:rPr sz="800" spc="-40" dirty="0">
                <a:cs typeface="Graphik Regular"/>
              </a:rPr>
              <a:t> </a:t>
            </a:r>
            <a:r>
              <a:rPr sz="800" spc="-10" dirty="0">
                <a:cs typeface="Graphik Regular"/>
              </a:rPr>
              <a:t>deliver</a:t>
            </a:r>
            <a:r>
              <a:rPr sz="800" spc="-45" dirty="0">
                <a:cs typeface="Graphik Regular"/>
              </a:rPr>
              <a:t> </a:t>
            </a:r>
            <a:r>
              <a:rPr sz="800" spc="-25" dirty="0">
                <a:cs typeface="Graphik Regular"/>
              </a:rPr>
              <a:t>an</a:t>
            </a:r>
            <a:r>
              <a:rPr sz="800" spc="-20" dirty="0">
                <a:cs typeface="Graphik Regular"/>
              </a:rPr>
              <a:t> effective </a:t>
            </a:r>
            <a:r>
              <a:rPr sz="800" spc="-10" dirty="0">
                <a:cs typeface="Graphik Regular"/>
              </a:rPr>
              <a:t>and</a:t>
            </a:r>
            <a:r>
              <a:rPr sz="800" spc="-15" dirty="0">
                <a:cs typeface="Graphik Regular"/>
              </a:rPr>
              <a:t> </a:t>
            </a:r>
            <a:r>
              <a:rPr sz="800" spc="-10" dirty="0">
                <a:cs typeface="Graphik Regular"/>
              </a:rPr>
              <a:t>demand-led</a:t>
            </a:r>
            <a:r>
              <a:rPr sz="800" spc="-20" dirty="0">
                <a:cs typeface="Graphik Regular"/>
              </a:rPr>
              <a:t> </a:t>
            </a:r>
            <a:r>
              <a:rPr sz="800" spc="-10" dirty="0">
                <a:cs typeface="Graphik Regular"/>
              </a:rPr>
              <a:t>skills</a:t>
            </a:r>
            <a:r>
              <a:rPr sz="800" spc="-15" dirty="0">
                <a:cs typeface="Graphik Regular"/>
              </a:rPr>
              <a:t> </a:t>
            </a:r>
            <a:r>
              <a:rPr sz="800" spc="-10" dirty="0">
                <a:cs typeface="Graphik Regular"/>
              </a:rPr>
              <a:t>plan.</a:t>
            </a:r>
            <a:endParaRPr sz="800" dirty="0">
              <a:cs typeface="Graphik Regular"/>
            </a:endParaRPr>
          </a:p>
        </p:txBody>
      </p:sp>
      <p:sp>
        <p:nvSpPr>
          <p:cNvPr id="18" name="object 20">
            <a:extLst>
              <a:ext uri="{FF2B5EF4-FFF2-40B4-BE49-F238E27FC236}">
                <a16:creationId xmlns:a16="http://schemas.microsoft.com/office/drawing/2014/main" id="{D0013F5D-2799-FD5D-BB9E-28B9F3D415FF}"/>
              </a:ext>
            </a:extLst>
          </p:cNvPr>
          <p:cNvSpPr txBox="1"/>
          <p:nvPr/>
        </p:nvSpPr>
        <p:spPr>
          <a:xfrm>
            <a:off x="9901100" y="6310773"/>
            <a:ext cx="2371097" cy="923330"/>
          </a:xfrm>
          <a:prstGeom prst="rect">
            <a:avLst/>
          </a:prstGeom>
        </p:spPr>
        <p:txBody>
          <a:bodyPr vert="horz" wrap="square" lIns="0" tIns="0" rIns="0" bIns="0" rtlCol="0">
            <a:spAutoFit/>
          </a:bodyPr>
          <a:lstStyle/>
          <a:p>
            <a:pPr marR="174625">
              <a:lnSpc>
                <a:spcPts val="900"/>
              </a:lnSpc>
              <a:spcBef>
                <a:spcPts val="70"/>
              </a:spcBef>
            </a:pPr>
            <a:r>
              <a:rPr lang="en-GB" sz="800" spc="-20" dirty="0">
                <a:cs typeface="Graphik Regular"/>
              </a:rPr>
              <a:t>A </a:t>
            </a:r>
            <a:r>
              <a:rPr sz="800" spc="-10" dirty="0">
                <a:cs typeface="Graphik Regular"/>
              </a:rPr>
              <a:t>training </a:t>
            </a:r>
            <a:r>
              <a:rPr sz="800" spc="-20" dirty="0">
                <a:cs typeface="Graphik Regular"/>
              </a:rPr>
              <a:t>programme</a:t>
            </a:r>
            <a:r>
              <a:rPr sz="800" spc="-25" dirty="0">
                <a:cs typeface="Graphik Regular"/>
              </a:rPr>
              <a:t> </a:t>
            </a:r>
            <a:r>
              <a:rPr sz="800" spc="-10" dirty="0">
                <a:cs typeface="Graphik Regular"/>
              </a:rPr>
              <a:t>that</a:t>
            </a:r>
            <a:r>
              <a:rPr sz="800" spc="-20" dirty="0">
                <a:cs typeface="Graphik Regular"/>
              </a:rPr>
              <a:t> </a:t>
            </a:r>
            <a:r>
              <a:rPr sz="800" spc="-10" dirty="0">
                <a:cs typeface="Graphik Regular"/>
              </a:rPr>
              <a:t>enables</a:t>
            </a:r>
            <a:r>
              <a:rPr sz="800" spc="-20" dirty="0">
                <a:cs typeface="Graphik Regular"/>
              </a:rPr>
              <a:t> </a:t>
            </a:r>
            <a:r>
              <a:rPr sz="800" spc="-10" dirty="0">
                <a:cs typeface="Graphik Regular"/>
              </a:rPr>
              <a:t>schools</a:t>
            </a:r>
            <a:r>
              <a:rPr sz="800" spc="-20" dirty="0">
                <a:cs typeface="Graphik Regular"/>
              </a:rPr>
              <a:t> </a:t>
            </a:r>
            <a:br>
              <a:rPr lang="en-GB" sz="800" spc="-20" dirty="0">
                <a:cs typeface="Graphik Regular"/>
              </a:rPr>
            </a:br>
            <a:r>
              <a:rPr sz="800" spc="-10" dirty="0">
                <a:cs typeface="Graphik Regular"/>
              </a:rPr>
              <a:t>and</a:t>
            </a:r>
            <a:r>
              <a:rPr sz="800" spc="-20" dirty="0">
                <a:cs typeface="Graphik Regular"/>
              </a:rPr>
              <a:t> </a:t>
            </a:r>
            <a:r>
              <a:rPr sz="800" spc="-10" dirty="0">
                <a:cs typeface="Graphik Regular"/>
              </a:rPr>
              <a:t>residents </a:t>
            </a:r>
            <a:r>
              <a:rPr lang="en-GB" sz="800" spc="-10" dirty="0">
                <a:cs typeface="Graphik Regular"/>
              </a:rPr>
              <a:t> </a:t>
            </a:r>
            <a:r>
              <a:rPr sz="800" spc="-10" dirty="0">
                <a:cs typeface="Graphik Regular"/>
              </a:rPr>
              <a:t>to</a:t>
            </a:r>
            <a:r>
              <a:rPr sz="800" spc="-35" dirty="0">
                <a:cs typeface="Graphik Regular"/>
              </a:rPr>
              <a:t> </a:t>
            </a:r>
            <a:r>
              <a:rPr sz="800" spc="-10" dirty="0">
                <a:cs typeface="Graphik Regular"/>
              </a:rPr>
              <a:t>embrace</a:t>
            </a:r>
            <a:r>
              <a:rPr sz="800" spc="-35" dirty="0">
                <a:cs typeface="Graphik Regular"/>
              </a:rPr>
              <a:t> </a:t>
            </a:r>
            <a:r>
              <a:rPr sz="800" spc="-10" dirty="0">
                <a:cs typeface="Graphik Regular"/>
              </a:rPr>
              <a:t>the</a:t>
            </a:r>
            <a:r>
              <a:rPr sz="800" spc="-35" dirty="0">
                <a:cs typeface="Graphik Regular"/>
              </a:rPr>
              <a:t> </a:t>
            </a:r>
            <a:r>
              <a:rPr sz="800" spc="-10" dirty="0">
                <a:cs typeface="Graphik Regular"/>
              </a:rPr>
              <a:t>digital</a:t>
            </a:r>
            <a:r>
              <a:rPr sz="800" spc="-35" dirty="0">
                <a:cs typeface="Graphik Regular"/>
              </a:rPr>
              <a:t> </a:t>
            </a:r>
            <a:r>
              <a:rPr sz="800" spc="-20" dirty="0">
                <a:cs typeface="Graphik Regular"/>
              </a:rPr>
              <a:t>economy.</a:t>
            </a:r>
            <a:r>
              <a:rPr sz="800" spc="-35" dirty="0">
                <a:cs typeface="Graphik Regular"/>
              </a:rPr>
              <a:t> </a:t>
            </a:r>
            <a:r>
              <a:rPr sz="800" spc="-10" dirty="0">
                <a:cs typeface="Graphik Regular"/>
              </a:rPr>
              <a:t>Developing</a:t>
            </a:r>
            <a:r>
              <a:rPr lang="en-GB" sz="800" spc="-10" dirty="0">
                <a:cs typeface="Graphik Regular"/>
              </a:rPr>
              <a:t> </a:t>
            </a:r>
            <a:r>
              <a:rPr sz="800" spc="-10" dirty="0">
                <a:cs typeface="Graphik Regular"/>
              </a:rPr>
              <a:t>digital</a:t>
            </a:r>
            <a:r>
              <a:rPr sz="800" spc="-35" dirty="0">
                <a:cs typeface="Graphik Regular"/>
              </a:rPr>
              <a:t> </a:t>
            </a:r>
            <a:r>
              <a:rPr sz="800" spc="-10" dirty="0">
                <a:cs typeface="Graphik Regular"/>
              </a:rPr>
              <a:t>skills</a:t>
            </a:r>
            <a:r>
              <a:rPr sz="800" spc="-35" dirty="0">
                <a:cs typeface="Graphik Regular"/>
              </a:rPr>
              <a:t> </a:t>
            </a:r>
            <a:r>
              <a:rPr sz="800" spc="-10" dirty="0">
                <a:cs typeface="Graphik Regular"/>
              </a:rPr>
              <a:t>is</a:t>
            </a:r>
            <a:r>
              <a:rPr sz="800" spc="-35" dirty="0">
                <a:cs typeface="Graphik Regular"/>
              </a:rPr>
              <a:t> </a:t>
            </a:r>
            <a:r>
              <a:rPr sz="800" spc="-10" dirty="0">
                <a:cs typeface="Graphik Regular"/>
              </a:rPr>
              <a:t>critical</a:t>
            </a:r>
            <a:r>
              <a:rPr sz="800" spc="-35" dirty="0">
                <a:cs typeface="Graphik Regular"/>
              </a:rPr>
              <a:t> </a:t>
            </a:r>
            <a:r>
              <a:rPr sz="800" spc="-10" dirty="0">
                <a:cs typeface="Graphik Regular"/>
              </a:rPr>
              <a:t>both</a:t>
            </a:r>
            <a:r>
              <a:rPr sz="800" spc="-35" dirty="0">
                <a:cs typeface="Graphik Regular"/>
              </a:rPr>
              <a:t> </a:t>
            </a:r>
            <a:r>
              <a:rPr sz="800" spc="-10" dirty="0">
                <a:cs typeface="Graphik Regular"/>
              </a:rPr>
              <a:t>for</a:t>
            </a:r>
            <a:r>
              <a:rPr sz="800" spc="-35" dirty="0">
                <a:cs typeface="Graphik Regular"/>
              </a:rPr>
              <a:t> </a:t>
            </a:r>
            <a:r>
              <a:rPr sz="800" spc="-10" dirty="0">
                <a:cs typeface="Graphik Regular"/>
              </a:rPr>
              <a:t>job</a:t>
            </a:r>
            <a:r>
              <a:rPr sz="800" spc="-35" dirty="0">
                <a:cs typeface="Graphik Regular"/>
              </a:rPr>
              <a:t> </a:t>
            </a:r>
            <a:r>
              <a:rPr sz="800" spc="-10" dirty="0">
                <a:cs typeface="Graphik Regular"/>
              </a:rPr>
              <a:t>success</a:t>
            </a:r>
            <a:r>
              <a:rPr sz="800" spc="-35" dirty="0">
                <a:cs typeface="Graphik Regular"/>
              </a:rPr>
              <a:t> </a:t>
            </a:r>
            <a:r>
              <a:rPr sz="800" spc="-25" dirty="0">
                <a:cs typeface="Graphik Regular"/>
              </a:rPr>
              <a:t>and</a:t>
            </a:r>
            <a:r>
              <a:rPr lang="en-GB" sz="800" spc="-25" dirty="0">
                <a:cs typeface="Graphik Regular"/>
              </a:rPr>
              <a:t> t</a:t>
            </a:r>
            <a:r>
              <a:rPr sz="800" spc="-10" dirty="0">
                <a:cs typeface="Graphik Regular"/>
              </a:rPr>
              <a:t>o</a:t>
            </a:r>
            <a:r>
              <a:rPr sz="800" spc="-45" dirty="0">
                <a:cs typeface="Graphik Regular"/>
              </a:rPr>
              <a:t> </a:t>
            </a:r>
            <a:r>
              <a:rPr lang="en-GB" sz="800" spc="-45" dirty="0">
                <a:cs typeface="Graphik Regular"/>
              </a:rPr>
              <a:t>p</a:t>
            </a:r>
            <a:r>
              <a:rPr sz="800" spc="-10" dirty="0">
                <a:cs typeface="Graphik Regular"/>
              </a:rPr>
              <a:t>articipate</a:t>
            </a:r>
            <a:r>
              <a:rPr sz="800" spc="-40" dirty="0">
                <a:cs typeface="Graphik Regular"/>
              </a:rPr>
              <a:t> </a:t>
            </a:r>
            <a:r>
              <a:rPr sz="800" spc="-10" dirty="0">
                <a:cs typeface="Graphik Regular"/>
              </a:rPr>
              <a:t>fully</a:t>
            </a:r>
            <a:r>
              <a:rPr sz="800" spc="-45" dirty="0">
                <a:cs typeface="Graphik Regular"/>
              </a:rPr>
              <a:t> </a:t>
            </a:r>
            <a:r>
              <a:rPr sz="800" spc="-10" dirty="0">
                <a:cs typeface="Graphik Regular"/>
              </a:rPr>
              <a:t>in</a:t>
            </a:r>
            <a:r>
              <a:rPr sz="800" spc="-40" dirty="0">
                <a:cs typeface="Graphik Regular"/>
              </a:rPr>
              <a:t> </a:t>
            </a:r>
            <a:r>
              <a:rPr sz="800" spc="-10" dirty="0">
                <a:cs typeface="Graphik Regular"/>
              </a:rPr>
              <a:t>a</a:t>
            </a:r>
            <a:r>
              <a:rPr sz="800" spc="-45" dirty="0">
                <a:cs typeface="Graphik Regular"/>
              </a:rPr>
              <a:t> </a:t>
            </a:r>
            <a:r>
              <a:rPr sz="800" spc="-10" dirty="0">
                <a:cs typeface="Graphik Regular"/>
              </a:rPr>
              <a:t>digital</a:t>
            </a:r>
            <a:r>
              <a:rPr sz="800" spc="-40" dirty="0">
                <a:cs typeface="Graphik Regular"/>
              </a:rPr>
              <a:t> </a:t>
            </a:r>
            <a:r>
              <a:rPr sz="800" spc="-10" dirty="0">
                <a:cs typeface="Graphik Regular"/>
              </a:rPr>
              <a:t>society.</a:t>
            </a:r>
            <a:r>
              <a:rPr sz="800" spc="-45" dirty="0">
                <a:cs typeface="Graphik Regular"/>
              </a:rPr>
              <a:t> </a:t>
            </a:r>
            <a:r>
              <a:rPr sz="800" spc="-10" dirty="0">
                <a:cs typeface="Graphik Regular"/>
              </a:rPr>
              <a:t>Such</a:t>
            </a:r>
            <a:r>
              <a:rPr sz="800" spc="-40" dirty="0">
                <a:cs typeface="Graphik Regular"/>
              </a:rPr>
              <a:t> </a:t>
            </a:r>
            <a:r>
              <a:rPr sz="800" spc="-10" dirty="0">
                <a:cs typeface="Graphik Regular"/>
              </a:rPr>
              <a:t>skills include</a:t>
            </a:r>
            <a:r>
              <a:rPr sz="800" spc="-25" dirty="0">
                <a:cs typeface="Graphik Regular"/>
              </a:rPr>
              <a:t> </a:t>
            </a:r>
            <a:r>
              <a:rPr sz="800" spc="-10" dirty="0">
                <a:cs typeface="Graphik Regular"/>
              </a:rPr>
              <a:t>generic</a:t>
            </a:r>
            <a:r>
              <a:rPr sz="800" spc="-20" dirty="0">
                <a:cs typeface="Graphik Regular"/>
              </a:rPr>
              <a:t> </a:t>
            </a:r>
            <a:r>
              <a:rPr sz="800" spc="-10" dirty="0">
                <a:cs typeface="Graphik Regular"/>
              </a:rPr>
              <a:t>competencies</a:t>
            </a:r>
            <a:r>
              <a:rPr sz="800" spc="-20" dirty="0">
                <a:cs typeface="Graphik Regular"/>
              </a:rPr>
              <a:t> like </a:t>
            </a:r>
            <a:r>
              <a:rPr sz="800" spc="-10" dirty="0">
                <a:cs typeface="Graphik Regular"/>
              </a:rPr>
              <a:t>searching online,</a:t>
            </a:r>
            <a:r>
              <a:rPr sz="800" spc="-35" dirty="0">
                <a:cs typeface="Graphik Regular"/>
              </a:rPr>
              <a:t> </a:t>
            </a:r>
            <a:r>
              <a:rPr sz="800" spc="-10" dirty="0">
                <a:cs typeface="Graphik Regular"/>
              </a:rPr>
              <a:t>communication</a:t>
            </a:r>
            <a:r>
              <a:rPr sz="800" spc="-30" dirty="0">
                <a:cs typeface="Graphik Regular"/>
              </a:rPr>
              <a:t> </a:t>
            </a:r>
            <a:r>
              <a:rPr sz="800" spc="-10" dirty="0">
                <a:cs typeface="Graphik Regular"/>
              </a:rPr>
              <a:t>via</a:t>
            </a:r>
            <a:r>
              <a:rPr sz="800" spc="-35" dirty="0">
                <a:cs typeface="Graphik Regular"/>
              </a:rPr>
              <a:t> </a:t>
            </a:r>
            <a:r>
              <a:rPr sz="800" spc="-10" dirty="0">
                <a:cs typeface="Graphik Regular"/>
              </a:rPr>
              <a:t>email,</a:t>
            </a:r>
            <a:r>
              <a:rPr sz="800" spc="-30" dirty="0">
                <a:cs typeface="Graphik Regular"/>
              </a:rPr>
              <a:t> </a:t>
            </a:r>
            <a:r>
              <a:rPr sz="800" spc="-10" dirty="0">
                <a:cs typeface="Graphik Regular"/>
              </a:rPr>
              <a:t>or</a:t>
            </a:r>
            <a:r>
              <a:rPr sz="800" spc="-35" dirty="0">
                <a:cs typeface="Graphik Regular"/>
              </a:rPr>
              <a:t> </a:t>
            </a:r>
            <a:r>
              <a:rPr sz="800" spc="-10" dirty="0">
                <a:cs typeface="Graphik Regular"/>
              </a:rPr>
              <a:t>instant messaging,</a:t>
            </a:r>
            <a:r>
              <a:rPr sz="800" spc="-35" dirty="0">
                <a:cs typeface="Graphik Regular"/>
              </a:rPr>
              <a:t> </a:t>
            </a:r>
            <a:r>
              <a:rPr sz="800" spc="-10" dirty="0">
                <a:cs typeface="Graphik Regular"/>
              </a:rPr>
              <a:t>as</a:t>
            </a:r>
            <a:r>
              <a:rPr sz="800" spc="-35" dirty="0">
                <a:cs typeface="Graphik Regular"/>
              </a:rPr>
              <a:t> </a:t>
            </a:r>
            <a:r>
              <a:rPr sz="800" spc="-10" dirty="0">
                <a:cs typeface="Graphik Regular"/>
              </a:rPr>
              <a:t>well</a:t>
            </a:r>
            <a:r>
              <a:rPr sz="800" spc="-35" dirty="0">
                <a:cs typeface="Graphik Regular"/>
              </a:rPr>
              <a:t> </a:t>
            </a:r>
            <a:r>
              <a:rPr sz="800" spc="-10" dirty="0">
                <a:cs typeface="Graphik Regular"/>
              </a:rPr>
              <a:t>as</a:t>
            </a:r>
            <a:r>
              <a:rPr sz="800" spc="-35" dirty="0">
                <a:cs typeface="Graphik Regular"/>
              </a:rPr>
              <a:t> </a:t>
            </a:r>
            <a:r>
              <a:rPr sz="800" spc="-10" dirty="0">
                <a:cs typeface="Graphik Regular"/>
              </a:rPr>
              <a:t>the</a:t>
            </a:r>
            <a:r>
              <a:rPr sz="800" spc="-35" dirty="0">
                <a:cs typeface="Graphik Regular"/>
              </a:rPr>
              <a:t> </a:t>
            </a:r>
            <a:r>
              <a:rPr sz="800" spc="-10" dirty="0">
                <a:cs typeface="Graphik Regular"/>
              </a:rPr>
              <a:t>ability</a:t>
            </a:r>
            <a:r>
              <a:rPr sz="800" spc="-35" dirty="0">
                <a:cs typeface="Graphik Regular"/>
              </a:rPr>
              <a:t> </a:t>
            </a:r>
            <a:r>
              <a:rPr sz="800" spc="-10" dirty="0">
                <a:cs typeface="Graphik Regular"/>
              </a:rPr>
              <a:t>to</a:t>
            </a:r>
            <a:r>
              <a:rPr sz="800" spc="-35" dirty="0">
                <a:cs typeface="Graphik Regular"/>
              </a:rPr>
              <a:t> </a:t>
            </a:r>
            <a:r>
              <a:rPr sz="800" spc="-10" dirty="0">
                <a:cs typeface="Graphik Regular"/>
              </a:rPr>
              <a:t>use</a:t>
            </a:r>
            <a:r>
              <a:rPr sz="800" spc="-35" dirty="0">
                <a:cs typeface="Graphik Regular"/>
              </a:rPr>
              <a:t> </a:t>
            </a:r>
            <a:br>
              <a:rPr lang="en-GB" sz="800" spc="-35" dirty="0">
                <a:cs typeface="Graphik Regular"/>
              </a:rPr>
            </a:br>
            <a:r>
              <a:rPr sz="800" spc="-25" dirty="0">
                <a:cs typeface="Graphik Regular"/>
              </a:rPr>
              <a:t>work-</a:t>
            </a:r>
            <a:r>
              <a:rPr sz="800" spc="-10" dirty="0">
                <a:cs typeface="Graphik Regular"/>
              </a:rPr>
              <a:t>related online</a:t>
            </a:r>
            <a:r>
              <a:rPr sz="800" spc="-35" dirty="0">
                <a:cs typeface="Graphik Regular"/>
              </a:rPr>
              <a:t> </a:t>
            </a:r>
            <a:r>
              <a:rPr sz="800" spc="-10" dirty="0">
                <a:cs typeface="Graphik Regular"/>
              </a:rPr>
              <a:t>platforms.</a:t>
            </a:r>
            <a:endParaRPr sz="800" dirty="0">
              <a:cs typeface="Graphik Regular"/>
            </a:endParaRPr>
          </a:p>
        </p:txBody>
      </p:sp>
      <p:sp>
        <p:nvSpPr>
          <p:cNvPr id="19" name="object 29">
            <a:extLst>
              <a:ext uri="{FF2B5EF4-FFF2-40B4-BE49-F238E27FC236}">
                <a16:creationId xmlns:a16="http://schemas.microsoft.com/office/drawing/2014/main" id="{3DAD2A14-684F-BDC9-7646-DB42CEF23463}"/>
              </a:ext>
            </a:extLst>
          </p:cNvPr>
          <p:cNvSpPr txBox="1"/>
          <p:nvPr/>
        </p:nvSpPr>
        <p:spPr>
          <a:xfrm>
            <a:off x="9901100" y="8302771"/>
            <a:ext cx="2371097" cy="346249"/>
          </a:xfrm>
          <a:prstGeom prst="rect">
            <a:avLst/>
          </a:prstGeom>
        </p:spPr>
        <p:txBody>
          <a:bodyPr vert="horz" wrap="square" lIns="0" tIns="0" rIns="0" bIns="0" rtlCol="0">
            <a:spAutoFit/>
          </a:bodyPr>
          <a:lstStyle/>
          <a:p>
            <a:pPr marR="5080">
              <a:lnSpc>
                <a:spcPts val="900"/>
              </a:lnSpc>
            </a:pPr>
            <a:r>
              <a:rPr lang="en-GB" sz="800" spc="-20" dirty="0">
                <a:cs typeface="Graphik Regular"/>
              </a:rPr>
              <a:t>A</a:t>
            </a:r>
            <a:r>
              <a:rPr sz="800" spc="-10" dirty="0">
                <a:cs typeface="Graphik Regular"/>
              </a:rPr>
              <a:t>n</a:t>
            </a:r>
            <a:r>
              <a:rPr sz="800" spc="-25" dirty="0">
                <a:cs typeface="Graphik Regular"/>
              </a:rPr>
              <a:t> </a:t>
            </a:r>
            <a:r>
              <a:rPr sz="800" spc="-10" dirty="0">
                <a:cs typeface="Graphik Regular"/>
              </a:rPr>
              <a:t>employment</a:t>
            </a:r>
            <a:r>
              <a:rPr sz="800" spc="-25" dirty="0">
                <a:cs typeface="Graphik Regular"/>
              </a:rPr>
              <a:t> </a:t>
            </a:r>
            <a:r>
              <a:rPr sz="800" spc="-10" dirty="0">
                <a:cs typeface="Graphik Regular"/>
              </a:rPr>
              <a:t>and</a:t>
            </a:r>
            <a:r>
              <a:rPr sz="800" spc="-20" dirty="0">
                <a:cs typeface="Graphik Regular"/>
              </a:rPr>
              <a:t> </a:t>
            </a:r>
            <a:r>
              <a:rPr sz="800" spc="-10" dirty="0">
                <a:cs typeface="Graphik Regular"/>
              </a:rPr>
              <a:t>job</a:t>
            </a:r>
            <a:r>
              <a:rPr sz="800" spc="-25" dirty="0">
                <a:cs typeface="Graphik Regular"/>
              </a:rPr>
              <a:t> </a:t>
            </a:r>
            <a:r>
              <a:rPr sz="800" spc="-20" dirty="0">
                <a:cs typeface="Graphik Regular"/>
              </a:rPr>
              <a:t>brokerage</a:t>
            </a:r>
            <a:r>
              <a:rPr sz="800" spc="-25" dirty="0">
                <a:cs typeface="Graphik Regular"/>
              </a:rPr>
              <a:t> </a:t>
            </a:r>
            <a:r>
              <a:rPr sz="800" spc="-10" dirty="0">
                <a:cs typeface="Graphik Regular"/>
              </a:rPr>
              <a:t>service that</a:t>
            </a:r>
            <a:r>
              <a:rPr sz="800" spc="-40" dirty="0">
                <a:cs typeface="Graphik Regular"/>
              </a:rPr>
              <a:t> </a:t>
            </a:r>
            <a:br>
              <a:rPr lang="en-GB" sz="800" spc="-40" dirty="0">
                <a:cs typeface="Graphik Regular"/>
              </a:rPr>
            </a:br>
            <a:r>
              <a:rPr sz="800" spc="-20" dirty="0">
                <a:cs typeface="Graphik Regular"/>
              </a:rPr>
              <a:t>makes</a:t>
            </a:r>
            <a:r>
              <a:rPr sz="800" spc="-40" dirty="0">
                <a:cs typeface="Graphik Regular"/>
              </a:rPr>
              <a:t> </a:t>
            </a:r>
            <a:r>
              <a:rPr sz="800" spc="-10" dirty="0">
                <a:cs typeface="Graphik Regular"/>
              </a:rPr>
              <a:t>it</a:t>
            </a:r>
            <a:r>
              <a:rPr sz="800" spc="-35" dirty="0">
                <a:cs typeface="Graphik Regular"/>
              </a:rPr>
              <a:t> </a:t>
            </a:r>
            <a:r>
              <a:rPr sz="800" spc="-10" dirty="0">
                <a:cs typeface="Graphik Regular"/>
              </a:rPr>
              <a:t>easier</a:t>
            </a:r>
            <a:r>
              <a:rPr sz="800" spc="-40" dirty="0">
                <a:cs typeface="Graphik Regular"/>
              </a:rPr>
              <a:t> </a:t>
            </a:r>
            <a:r>
              <a:rPr sz="800" spc="-10" dirty="0">
                <a:cs typeface="Graphik Regular"/>
              </a:rPr>
              <a:t>for</a:t>
            </a:r>
            <a:r>
              <a:rPr sz="800" spc="-35" dirty="0">
                <a:cs typeface="Graphik Regular"/>
              </a:rPr>
              <a:t> </a:t>
            </a:r>
            <a:r>
              <a:rPr lang="en-GB" sz="800" spc="-10" dirty="0">
                <a:cs typeface="Graphik Regular"/>
              </a:rPr>
              <a:t>Estate</a:t>
            </a:r>
            <a:r>
              <a:rPr sz="800" spc="-40" dirty="0">
                <a:cs typeface="Graphik Regular"/>
              </a:rPr>
              <a:t> </a:t>
            </a:r>
            <a:r>
              <a:rPr sz="800" spc="-10" dirty="0">
                <a:cs typeface="Graphik Regular"/>
              </a:rPr>
              <a:t>customers</a:t>
            </a:r>
            <a:r>
              <a:rPr sz="800" spc="-35" dirty="0">
                <a:cs typeface="Graphik Regular"/>
              </a:rPr>
              <a:t> </a:t>
            </a:r>
            <a:r>
              <a:rPr sz="800" spc="-10" dirty="0">
                <a:cs typeface="Graphik Regular"/>
              </a:rPr>
              <a:t>to</a:t>
            </a:r>
            <a:r>
              <a:rPr sz="800" spc="-40" dirty="0">
                <a:cs typeface="Graphik Regular"/>
              </a:rPr>
              <a:t> </a:t>
            </a:r>
            <a:r>
              <a:rPr sz="800" spc="-10" dirty="0">
                <a:cs typeface="Graphik Regular"/>
              </a:rPr>
              <a:t>promote </a:t>
            </a:r>
            <a:br>
              <a:rPr lang="en-GB" sz="800" spc="-10" dirty="0">
                <a:cs typeface="Graphik Regular"/>
              </a:rPr>
            </a:br>
            <a:r>
              <a:rPr sz="800" spc="-10" dirty="0">
                <a:cs typeface="Graphik Regular"/>
              </a:rPr>
              <a:t>job</a:t>
            </a:r>
            <a:r>
              <a:rPr sz="800" spc="-35" dirty="0">
                <a:cs typeface="Graphik Regular"/>
              </a:rPr>
              <a:t> </a:t>
            </a:r>
            <a:r>
              <a:rPr sz="800" spc="-10" dirty="0">
                <a:cs typeface="Graphik Regular"/>
              </a:rPr>
              <a:t>opportunities</a:t>
            </a:r>
            <a:r>
              <a:rPr sz="800" spc="-30" dirty="0">
                <a:cs typeface="Graphik Regular"/>
              </a:rPr>
              <a:t> </a:t>
            </a:r>
            <a:r>
              <a:rPr sz="800" spc="-10" dirty="0">
                <a:cs typeface="Graphik Regular"/>
              </a:rPr>
              <a:t>and</a:t>
            </a:r>
            <a:r>
              <a:rPr sz="800" spc="-35" dirty="0">
                <a:cs typeface="Graphik Regular"/>
              </a:rPr>
              <a:t> </a:t>
            </a:r>
            <a:r>
              <a:rPr sz="800" spc="-10" dirty="0">
                <a:cs typeface="Graphik Regular"/>
              </a:rPr>
              <a:t>to</a:t>
            </a:r>
            <a:r>
              <a:rPr sz="800" spc="-30" dirty="0">
                <a:cs typeface="Graphik Regular"/>
              </a:rPr>
              <a:t> </a:t>
            </a:r>
            <a:r>
              <a:rPr sz="800" spc="-10" dirty="0">
                <a:cs typeface="Graphik Regular"/>
              </a:rPr>
              <a:t>source</a:t>
            </a:r>
            <a:r>
              <a:rPr sz="800" spc="-35" dirty="0">
                <a:cs typeface="Graphik Regular"/>
              </a:rPr>
              <a:t> </a:t>
            </a:r>
            <a:r>
              <a:rPr sz="800" spc="-10" dirty="0">
                <a:cs typeface="Graphik Regular"/>
              </a:rPr>
              <a:t>local</a:t>
            </a:r>
            <a:r>
              <a:rPr sz="800" spc="-30" dirty="0">
                <a:cs typeface="Graphik Regular"/>
              </a:rPr>
              <a:t> </a:t>
            </a:r>
            <a:r>
              <a:rPr sz="800" spc="-10" dirty="0">
                <a:cs typeface="Graphik Regular"/>
              </a:rPr>
              <a:t>talent.</a:t>
            </a:r>
            <a:endParaRPr sz="800" dirty="0">
              <a:cs typeface="Graphik Regular"/>
            </a:endParaRPr>
          </a:p>
        </p:txBody>
      </p:sp>
      <p:pic>
        <p:nvPicPr>
          <p:cNvPr id="33" name="Picture 32">
            <a:extLst>
              <a:ext uri="{FF2B5EF4-FFF2-40B4-BE49-F238E27FC236}">
                <a16:creationId xmlns:a16="http://schemas.microsoft.com/office/drawing/2014/main" id="{B38E849F-1214-3106-FD1C-5FB26D854D5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714389" y="5690401"/>
            <a:ext cx="978616" cy="723562"/>
          </a:xfrm>
          <a:prstGeom prst="rect">
            <a:avLst/>
          </a:prstGeom>
        </p:spPr>
      </p:pic>
      <p:pic>
        <p:nvPicPr>
          <p:cNvPr id="37" name="Picture 36" descr="A red square with white text&#10;&#10;Description automatically generated">
            <a:extLst>
              <a:ext uri="{FF2B5EF4-FFF2-40B4-BE49-F238E27FC236}">
                <a16:creationId xmlns:a16="http://schemas.microsoft.com/office/drawing/2014/main" id="{906AC9A6-FF31-0623-5725-73DE7DBB842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731470" y="4191711"/>
            <a:ext cx="626033" cy="561422"/>
          </a:xfrm>
          <a:prstGeom prst="rect">
            <a:avLst/>
          </a:prstGeom>
        </p:spPr>
      </p:pic>
      <p:pic>
        <p:nvPicPr>
          <p:cNvPr id="38" name="Picture 37">
            <a:extLst>
              <a:ext uri="{FF2B5EF4-FFF2-40B4-BE49-F238E27FC236}">
                <a16:creationId xmlns:a16="http://schemas.microsoft.com/office/drawing/2014/main" id="{A10F84C7-01CE-B9BC-536C-615D660EB0F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774200" y="7668256"/>
            <a:ext cx="694399" cy="561422"/>
          </a:xfrm>
          <a:prstGeom prst="rect">
            <a:avLst/>
          </a:prstGeom>
        </p:spPr>
      </p:pic>
    </p:spTree>
    <p:extLst>
      <p:ext uri="{BB962C8B-B14F-4D97-AF65-F5344CB8AC3E}">
        <p14:creationId xmlns:p14="http://schemas.microsoft.com/office/powerpoint/2010/main" val="297372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8C35EDE-1A1C-82B7-58E5-A9B8EC7A820A}"/>
              </a:ext>
            </a:extLst>
          </p:cNvPr>
          <p:cNvSpPr txBox="1">
            <a:spLocks/>
          </p:cNvSpPr>
          <p:nvPr/>
        </p:nvSpPr>
        <p:spPr>
          <a:xfrm>
            <a:off x="530154" y="2977023"/>
            <a:ext cx="9218530" cy="1391777"/>
          </a:xfrm>
          <a:prstGeom prst="rect">
            <a:avLst/>
          </a:prstGeom>
          <a:noFill/>
        </p:spPr>
        <p:txBody>
          <a:bodyPr vert="horz" lIns="0" tIns="0" rIns="0" bIns="0" rtlCol="0" anchor="t">
            <a:noAutofit/>
          </a:bodyPr>
          <a:lstStyle>
            <a:lvl1pPr algn="l" defTabSz="1280160" rtl="0" eaLnBrk="1" latinLnBrk="0" hangingPunct="1">
              <a:lnSpc>
                <a:spcPts val="2800"/>
              </a:lnSpc>
              <a:spcBef>
                <a:spcPct val="0"/>
              </a:spcBef>
              <a:buNone/>
              <a:defRPr sz="2800" b="1" kern="1200">
                <a:solidFill>
                  <a:schemeClr val="tx1"/>
                </a:solidFill>
                <a:latin typeface="+mj-lt"/>
                <a:ea typeface="+mj-ea"/>
                <a:cs typeface="+mj-cs"/>
              </a:defRPr>
            </a:lvl1pPr>
          </a:lstStyle>
          <a:p>
            <a:pPr>
              <a:lnSpc>
                <a:spcPts val="4400"/>
              </a:lnSpc>
            </a:pPr>
            <a:r>
              <a:rPr lang="en-US" sz="3600" dirty="0" err="1">
                <a:solidFill>
                  <a:schemeClr val="bg1"/>
                </a:solidFill>
              </a:rPr>
              <a:t>slough.gov.uk</a:t>
            </a:r>
            <a:r>
              <a:rPr lang="en-US" sz="3600" dirty="0">
                <a:solidFill>
                  <a:schemeClr val="bg1"/>
                </a:solidFill>
              </a:rPr>
              <a:t>/planningpolicy </a:t>
            </a:r>
          </a:p>
        </p:txBody>
      </p:sp>
    </p:spTree>
    <p:extLst>
      <p:ext uri="{BB962C8B-B14F-4D97-AF65-F5344CB8AC3E}">
        <p14:creationId xmlns:p14="http://schemas.microsoft.com/office/powerpoint/2010/main" val="771539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ject 10">
            <a:extLst>
              <a:ext uri="{FF2B5EF4-FFF2-40B4-BE49-F238E27FC236}">
                <a16:creationId xmlns:a16="http://schemas.microsoft.com/office/drawing/2014/main" id="{2327B1E1-65FC-F00C-9172-D9AF16A8E0A9}"/>
              </a:ext>
            </a:extLst>
          </p:cNvPr>
          <p:cNvPicPr/>
          <p:nvPr/>
        </p:nvPicPr>
        <p:blipFill>
          <a:blip r:embed="rId2" cstate="screen">
            <a:extLst>
              <a:ext uri="{28A0092B-C50C-407E-A947-70E740481C1C}">
                <a14:useLocalDpi xmlns:a14="http://schemas.microsoft.com/office/drawing/2010/main"/>
              </a:ext>
            </a:extLst>
          </a:blip>
          <a:stretch>
            <a:fillRect/>
          </a:stretch>
        </p:blipFill>
        <p:spPr>
          <a:xfrm>
            <a:off x="6365968" y="5249486"/>
            <a:ext cx="6435632" cy="4351714"/>
          </a:xfrm>
          <a:prstGeom prst="rect">
            <a:avLst/>
          </a:prstGeom>
        </p:spPr>
      </p:pic>
      <p:sp>
        <p:nvSpPr>
          <p:cNvPr id="9" name="Rectangle 8">
            <a:extLst>
              <a:ext uri="{FF2B5EF4-FFF2-40B4-BE49-F238E27FC236}">
                <a16:creationId xmlns:a16="http://schemas.microsoft.com/office/drawing/2014/main" id="{F342F82B-D8AE-5A9A-6E9B-8E32FAA97574}"/>
              </a:ext>
            </a:extLst>
          </p:cNvPr>
          <p:cNvSpPr/>
          <p:nvPr/>
        </p:nvSpPr>
        <p:spPr>
          <a:xfrm>
            <a:off x="0" y="0"/>
            <a:ext cx="6400800" cy="9601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CC7C26-3068-3869-F21A-3FA1CFB2C207}"/>
              </a:ext>
            </a:extLst>
          </p:cNvPr>
          <p:cNvSpPr>
            <a:spLocks noGrp="1"/>
          </p:cNvSpPr>
          <p:nvPr>
            <p:ph type="title"/>
          </p:nvPr>
        </p:nvSpPr>
        <p:spPr>
          <a:xfrm>
            <a:off x="530225" y="1781840"/>
            <a:ext cx="3805238" cy="678947"/>
          </a:xfrm>
        </p:spPr>
        <p:txBody>
          <a:bodyPr/>
          <a:lstStyle/>
          <a:p>
            <a:r>
              <a:rPr lang="en-US" dirty="0">
                <a:solidFill>
                  <a:schemeClr val="bg1"/>
                </a:solidFill>
              </a:rPr>
              <a:t>CONTENTS</a:t>
            </a:r>
          </a:p>
        </p:txBody>
      </p:sp>
      <p:sp>
        <p:nvSpPr>
          <p:cNvPr id="4" name="Text Placeholder 3">
            <a:extLst>
              <a:ext uri="{FF2B5EF4-FFF2-40B4-BE49-F238E27FC236}">
                <a16:creationId xmlns:a16="http://schemas.microsoft.com/office/drawing/2014/main" id="{4B2149AD-5850-663C-FF98-BE1FDA440CAB}"/>
              </a:ext>
            </a:extLst>
          </p:cNvPr>
          <p:cNvSpPr>
            <a:spLocks noGrp="1"/>
          </p:cNvSpPr>
          <p:nvPr>
            <p:ph type="body" sz="quarter" idx="10"/>
          </p:nvPr>
        </p:nvSpPr>
        <p:spPr>
          <a:xfrm>
            <a:off x="6931025" y="777875"/>
            <a:ext cx="3805238" cy="673942"/>
          </a:xfrm>
        </p:spPr>
        <p:txBody>
          <a:bodyPr/>
          <a:lstStyle/>
          <a:p>
            <a:r>
              <a:rPr lang="en-US" dirty="0"/>
              <a:t>INTRODUCTION</a:t>
            </a:r>
          </a:p>
        </p:txBody>
      </p:sp>
      <p:sp>
        <p:nvSpPr>
          <p:cNvPr id="6" name="object 2">
            <a:extLst>
              <a:ext uri="{FF2B5EF4-FFF2-40B4-BE49-F238E27FC236}">
                <a16:creationId xmlns:a16="http://schemas.microsoft.com/office/drawing/2014/main" id="{AE71CD97-C349-42FB-F043-53838B5E4EBA}"/>
              </a:ext>
            </a:extLst>
          </p:cNvPr>
          <p:cNvSpPr txBox="1"/>
          <p:nvPr/>
        </p:nvSpPr>
        <p:spPr>
          <a:xfrm>
            <a:off x="530155" y="2917905"/>
            <a:ext cx="3716654" cy="2750112"/>
          </a:xfrm>
          <a:prstGeom prst="rect">
            <a:avLst/>
          </a:prstGeom>
        </p:spPr>
        <p:txBody>
          <a:bodyPr vert="horz" wrap="square" lIns="0" tIns="76835" rIns="0" bIns="0" rtlCol="0">
            <a:spAutoFit/>
          </a:bodyPr>
          <a:lstStyle/>
          <a:p>
            <a:pPr marL="12700">
              <a:lnSpc>
                <a:spcPts val="1440"/>
              </a:lnSpc>
              <a:spcBef>
                <a:spcPts val="605"/>
              </a:spcBef>
              <a:tabLst>
                <a:tab pos="368300" algn="l"/>
              </a:tabLst>
            </a:pPr>
            <a:r>
              <a:rPr sz="1200" spc="-10" dirty="0">
                <a:solidFill>
                  <a:schemeClr val="bg1"/>
                </a:solidFill>
                <a:cs typeface="Graphik Regular"/>
              </a:rPr>
              <a:t>Introduction</a:t>
            </a:r>
            <a:endParaRPr sz="1200" dirty="0">
              <a:solidFill>
                <a:schemeClr val="bg1"/>
              </a:solidFill>
              <a:cs typeface="Graphik Regular"/>
            </a:endParaRPr>
          </a:p>
          <a:p>
            <a:pPr marL="12700">
              <a:lnSpc>
                <a:spcPts val="1440"/>
              </a:lnSpc>
              <a:spcBef>
                <a:spcPts val="505"/>
              </a:spcBef>
              <a:tabLst>
                <a:tab pos="368300" algn="l"/>
              </a:tabLst>
            </a:pPr>
            <a:r>
              <a:rPr sz="1200" spc="-30" dirty="0">
                <a:solidFill>
                  <a:schemeClr val="bg1"/>
                </a:solidFill>
                <a:cs typeface="Graphik Regular"/>
              </a:rPr>
              <a:t>Slough</a:t>
            </a:r>
            <a:r>
              <a:rPr sz="1200" spc="-45" dirty="0">
                <a:solidFill>
                  <a:schemeClr val="bg1"/>
                </a:solidFill>
                <a:cs typeface="Graphik Regular"/>
              </a:rPr>
              <a:t> Trading </a:t>
            </a:r>
            <a:r>
              <a:rPr sz="1200" spc="-10" dirty="0">
                <a:solidFill>
                  <a:schemeClr val="bg1"/>
                </a:solidFill>
                <a:cs typeface="Graphik Regular"/>
              </a:rPr>
              <a:t>Estate</a:t>
            </a:r>
            <a:endParaRPr sz="1200" dirty="0">
              <a:solidFill>
                <a:schemeClr val="bg1"/>
              </a:solidFill>
              <a:cs typeface="Graphik Regular"/>
            </a:endParaRPr>
          </a:p>
          <a:p>
            <a:pPr marL="12700">
              <a:lnSpc>
                <a:spcPts val="1440"/>
              </a:lnSpc>
              <a:spcBef>
                <a:spcPts val="509"/>
              </a:spcBef>
              <a:tabLst>
                <a:tab pos="368300" algn="l"/>
              </a:tabLst>
            </a:pPr>
            <a:r>
              <a:rPr sz="1200" spc="-20" dirty="0">
                <a:solidFill>
                  <a:schemeClr val="bg1"/>
                </a:solidFill>
                <a:cs typeface="Graphik Regular"/>
              </a:rPr>
              <a:t>The</a:t>
            </a:r>
            <a:r>
              <a:rPr sz="1200" spc="-40" dirty="0">
                <a:solidFill>
                  <a:schemeClr val="bg1"/>
                </a:solidFill>
                <a:cs typeface="Graphik Regular"/>
              </a:rPr>
              <a:t> </a:t>
            </a:r>
            <a:r>
              <a:rPr sz="1200" spc="-35" dirty="0">
                <a:solidFill>
                  <a:schemeClr val="bg1"/>
                </a:solidFill>
                <a:cs typeface="Graphik Regular"/>
              </a:rPr>
              <a:t>Simplified</a:t>
            </a:r>
            <a:r>
              <a:rPr sz="1200" spc="-40" dirty="0">
                <a:solidFill>
                  <a:schemeClr val="bg1"/>
                </a:solidFill>
                <a:cs typeface="Graphik Regular"/>
              </a:rPr>
              <a:t> </a:t>
            </a:r>
            <a:r>
              <a:rPr sz="1200" spc="-35" dirty="0">
                <a:solidFill>
                  <a:schemeClr val="bg1"/>
                </a:solidFill>
                <a:cs typeface="Graphik Regular"/>
              </a:rPr>
              <a:t>Planning </a:t>
            </a:r>
            <a:r>
              <a:rPr sz="1200" spc="-20" dirty="0">
                <a:solidFill>
                  <a:schemeClr val="bg1"/>
                </a:solidFill>
                <a:cs typeface="Graphik Regular"/>
              </a:rPr>
              <a:t>Zone</a:t>
            </a:r>
            <a:endParaRPr sz="1200" dirty="0">
              <a:solidFill>
                <a:schemeClr val="bg1"/>
              </a:solidFill>
              <a:cs typeface="Graphik Regular"/>
            </a:endParaRPr>
          </a:p>
          <a:p>
            <a:pPr marL="12700">
              <a:lnSpc>
                <a:spcPts val="1440"/>
              </a:lnSpc>
              <a:spcBef>
                <a:spcPts val="505"/>
              </a:spcBef>
              <a:tabLst>
                <a:tab pos="368300" algn="l"/>
              </a:tabLst>
            </a:pPr>
            <a:r>
              <a:rPr sz="1200" spc="-35" dirty="0">
                <a:solidFill>
                  <a:schemeClr val="bg1"/>
                </a:solidFill>
                <a:cs typeface="Graphik Regular"/>
              </a:rPr>
              <a:t>Attracting</a:t>
            </a:r>
            <a:r>
              <a:rPr sz="1200" spc="-30" dirty="0">
                <a:solidFill>
                  <a:schemeClr val="bg1"/>
                </a:solidFill>
                <a:cs typeface="Graphik Regular"/>
              </a:rPr>
              <a:t> </a:t>
            </a:r>
            <a:r>
              <a:rPr sz="1200" spc="-20" dirty="0">
                <a:solidFill>
                  <a:schemeClr val="bg1"/>
                </a:solidFill>
                <a:cs typeface="Graphik Regular"/>
              </a:rPr>
              <a:t>and</a:t>
            </a:r>
            <a:r>
              <a:rPr sz="1200" spc="-25" dirty="0">
                <a:solidFill>
                  <a:schemeClr val="bg1"/>
                </a:solidFill>
                <a:cs typeface="Graphik Regular"/>
              </a:rPr>
              <a:t> </a:t>
            </a:r>
            <a:r>
              <a:rPr sz="1200" spc="-40" dirty="0">
                <a:solidFill>
                  <a:schemeClr val="bg1"/>
                </a:solidFill>
                <a:cs typeface="Graphik Regular"/>
              </a:rPr>
              <a:t>retaining</a:t>
            </a:r>
            <a:r>
              <a:rPr sz="1200" spc="-30" dirty="0">
                <a:solidFill>
                  <a:schemeClr val="bg1"/>
                </a:solidFill>
                <a:cs typeface="Graphik Regular"/>
              </a:rPr>
              <a:t> </a:t>
            </a:r>
            <a:r>
              <a:rPr sz="1200" spc="-40" dirty="0">
                <a:solidFill>
                  <a:schemeClr val="bg1"/>
                </a:solidFill>
                <a:cs typeface="Graphik Regular"/>
              </a:rPr>
              <a:t>industrial</a:t>
            </a:r>
            <a:r>
              <a:rPr sz="1200" spc="-25" dirty="0">
                <a:solidFill>
                  <a:schemeClr val="bg1"/>
                </a:solidFill>
                <a:cs typeface="Graphik Regular"/>
              </a:rPr>
              <a:t> </a:t>
            </a:r>
            <a:r>
              <a:rPr sz="1200" spc="-10" dirty="0">
                <a:solidFill>
                  <a:schemeClr val="bg1"/>
                </a:solidFill>
                <a:cs typeface="Graphik Regular"/>
              </a:rPr>
              <a:t>businesses</a:t>
            </a:r>
            <a:endParaRPr sz="1200" dirty="0">
              <a:solidFill>
                <a:schemeClr val="bg1"/>
              </a:solidFill>
              <a:cs typeface="Graphik Regular"/>
            </a:endParaRPr>
          </a:p>
          <a:p>
            <a:pPr marL="12700">
              <a:lnSpc>
                <a:spcPts val="1440"/>
              </a:lnSpc>
              <a:spcBef>
                <a:spcPts val="509"/>
              </a:spcBef>
              <a:tabLst>
                <a:tab pos="368300" algn="l"/>
              </a:tabLst>
            </a:pPr>
            <a:r>
              <a:rPr sz="1200" spc="-30" dirty="0">
                <a:solidFill>
                  <a:schemeClr val="bg1"/>
                </a:solidFill>
                <a:cs typeface="Graphik Regular"/>
              </a:rPr>
              <a:t>Permitted</a:t>
            </a:r>
            <a:r>
              <a:rPr sz="1200" spc="-40" dirty="0">
                <a:solidFill>
                  <a:schemeClr val="bg1"/>
                </a:solidFill>
                <a:cs typeface="Graphik Regular"/>
              </a:rPr>
              <a:t> </a:t>
            </a:r>
            <a:r>
              <a:rPr sz="1200" spc="-35" dirty="0">
                <a:solidFill>
                  <a:schemeClr val="bg1"/>
                </a:solidFill>
                <a:cs typeface="Graphik Regular"/>
              </a:rPr>
              <a:t>building</a:t>
            </a:r>
            <a:r>
              <a:rPr sz="1200" spc="-40" dirty="0">
                <a:solidFill>
                  <a:schemeClr val="bg1"/>
                </a:solidFill>
                <a:cs typeface="Graphik Regular"/>
              </a:rPr>
              <a:t> </a:t>
            </a:r>
            <a:r>
              <a:rPr sz="1200" spc="-10" dirty="0">
                <a:solidFill>
                  <a:schemeClr val="bg1"/>
                </a:solidFill>
                <a:cs typeface="Graphik Regular"/>
              </a:rPr>
              <a:t>heights</a:t>
            </a:r>
            <a:endParaRPr sz="1200" dirty="0">
              <a:solidFill>
                <a:schemeClr val="bg1"/>
              </a:solidFill>
              <a:cs typeface="Graphik Regular"/>
            </a:endParaRPr>
          </a:p>
          <a:p>
            <a:pPr marL="12700">
              <a:lnSpc>
                <a:spcPts val="1440"/>
              </a:lnSpc>
              <a:spcBef>
                <a:spcPts val="505"/>
              </a:spcBef>
              <a:tabLst>
                <a:tab pos="368300" algn="l"/>
              </a:tabLst>
            </a:pPr>
            <a:r>
              <a:rPr sz="1200" spc="-30" dirty="0">
                <a:solidFill>
                  <a:schemeClr val="bg1"/>
                </a:solidFill>
                <a:cs typeface="Graphik Regular"/>
              </a:rPr>
              <a:t>Design </a:t>
            </a:r>
            <a:r>
              <a:rPr sz="1200" spc="-10" dirty="0">
                <a:solidFill>
                  <a:schemeClr val="bg1"/>
                </a:solidFill>
                <a:cs typeface="Graphik Regular"/>
              </a:rPr>
              <a:t>quality</a:t>
            </a:r>
            <a:endParaRPr sz="1200" dirty="0">
              <a:solidFill>
                <a:schemeClr val="bg1"/>
              </a:solidFill>
              <a:cs typeface="Graphik Regular"/>
            </a:endParaRPr>
          </a:p>
          <a:p>
            <a:pPr marL="12700">
              <a:lnSpc>
                <a:spcPts val="1440"/>
              </a:lnSpc>
              <a:spcBef>
                <a:spcPts val="505"/>
              </a:spcBef>
              <a:tabLst>
                <a:tab pos="368300" algn="l"/>
              </a:tabLst>
            </a:pPr>
            <a:r>
              <a:rPr sz="1200" spc="-30" dirty="0">
                <a:solidFill>
                  <a:schemeClr val="bg1"/>
                </a:solidFill>
                <a:cs typeface="Graphik Regular"/>
              </a:rPr>
              <a:t>Landscaping</a:t>
            </a:r>
            <a:r>
              <a:rPr sz="1200" spc="-40" dirty="0">
                <a:solidFill>
                  <a:schemeClr val="bg1"/>
                </a:solidFill>
                <a:cs typeface="Graphik Regular"/>
              </a:rPr>
              <a:t> </a:t>
            </a:r>
            <a:r>
              <a:rPr sz="1200" dirty="0">
                <a:solidFill>
                  <a:schemeClr val="bg1"/>
                </a:solidFill>
                <a:cs typeface="Graphik Regular"/>
              </a:rPr>
              <a:t>&amp;</a:t>
            </a:r>
            <a:r>
              <a:rPr sz="1200" spc="-35" dirty="0">
                <a:solidFill>
                  <a:schemeClr val="bg1"/>
                </a:solidFill>
                <a:cs typeface="Graphik Regular"/>
              </a:rPr>
              <a:t> </a:t>
            </a:r>
            <a:r>
              <a:rPr sz="1200" spc="-10" dirty="0">
                <a:solidFill>
                  <a:schemeClr val="bg1"/>
                </a:solidFill>
                <a:cs typeface="Graphik Regular"/>
              </a:rPr>
              <a:t>biodiversity</a:t>
            </a:r>
            <a:endParaRPr sz="1200" dirty="0">
              <a:solidFill>
                <a:schemeClr val="bg1"/>
              </a:solidFill>
              <a:cs typeface="Graphik Regular"/>
            </a:endParaRPr>
          </a:p>
          <a:p>
            <a:pPr marL="12700">
              <a:lnSpc>
                <a:spcPts val="1440"/>
              </a:lnSpc>
              <a:spcBef>
                <a:spcPts val="509"/>
              </a:spcBef>
              <a:tabLst>
                <a:tab pos="368300" algn="l"/>
              </a:tabLst>
            </a:pPr>
            <a:r>
              <a:rPr sz="1200" spc="-40" dirty="0">
                <a:solidFill>
                  <a:schemeClr val="bg1"/>
                </a:solidFill>
                <a:cs typeface="Graphik Regular"/>
              </a:rPr>
              <a:t>Building</a:t>
            </a:r>
            <a:r>
              <a:rPr sz="1200" spc="-5" dirty="0">
                <a:solidFill>
                  <a:schemeClr val="bg1"/>
                </a:solidFill>
                <a:cs typeface="Graphik Regular"/>
              </a:rPr>
              <a:t> </a:t>
            </a:r>
            <a:r>
              <a:rPr sz="1200" spc="-35" dirty="0">
                <a:solidFill>
                  <a:schemeClr val="bg1"/>
                </a:solidFill>
                <a:cs typeface="Graphik Regular"/>
              </a:rPr>
              <a:t>sustainability</a:t>
            </a:r>
            <a:r>
              <a:rPr sz="1200" spc="-5" dirty="0">
                <a:solidFill>
                  <a:schemeClr val="bg1"/>
                </a:solidFill>
                <a:cs typeface="Graphik Regular"/>
              </a:rPr>
              <a:t> </a:t>
            </a:r>
            <a:r>
              <a:rPr sz="1200" spc="-10" dirty="0">
                <a:solidFill>
                  <a:schemeClr val="bg1"/>
                </a:solidFill>
                <a:cs typeface="Graphik Regular"/>
              </a:rPr>
              <a:t>measures</a:t>
            </a:r>
            <a:endParaRPr sz="1200" dirty="0">
              <a:solidFill>
                <a:schemeClr val="bg1"/>
              </a:solidFill>
              <a:cs typeface="Graphik Regular"/>
            </a:endParaRPr>
          </a:p>
          <a:p>
            <a:pPr marL="12700">
              <a:lnSpc>
                <a:spcPts val="1440"/>
              </a:lnSpc>
              <a:spcBef>
                <a:spcPts val="505"/>
              </a:spcBef>
              <a:tabLst>
                <a:tab pos="367665" algn="l"/>
              </a:tabLst>
            </a:pPr>
            <a:r>
              <a:rPr sz="1200" spc="-50" dirty="0">
                <a:solidFill>
                  <a:schemeClr val="bg1"/>
                </a:solidFill>
                <a:cs typeface="Graphik Regular"/>
              </a:rPr>
              <a:t>Traffic</a:t>
            </a:r>
            <a:r>
              <a:rPr sz="1200" spc="-70" dirty="0">
                <a:solidFill>
                  <a:schemeClr val="bg1"/>
                </a:solidFill>
                <a:cs typeface="Graphik Regular"/>
              </a:rPr>
              <a:t> </a:t>
            </a:r>
            <a:r>
              <a:rPr sz="1200" dirty="0">
                <a:solidFill>
                  <a:schemeClr val="bg1"/>
                </a:solidFill>
                <a:cs typeface="Graphik Regular"/>
              </a:rPr>
              <a:t>&amp;</a:t>
            </a:r>
            <a:r>
              <a:rPr sz="1200" spc="-65" dirty="0">
                <a:solidFill>
                  <a:schemeClr val="bg1"/>
                </a:solidFill>
                <a:cs typeface="Graphik Regular"/>
              </a:rPr>
              <a:t> </a:t>
            </a:r>
            <a:r>
              <a:rPr sz="1200" spc="-10" dirty="0">
                <a:solidFill>
                  <a:schemeClr val="bg1"/>
                </a:solidFill>
                <a:cs typeface="Graphik Regular"/>
              </a:rPr>
              <a:t>movement</a:t>
            </a:r>
            <a:endParaRPr sz="1200" dirty="0">
              <a:solidFill>
                <a:schemeClr val="bg1"/>
              </a:solidFill>
              <a:cs typeface="Graphik Regular"/>
            </a:endParaRPr>
          </a:p>
          <a:p>
            <a:pPr marL="12700">
              <a:lnSpc>
                <a:spcPts val="1440"/>
              </a:lnSpc>
              <a:spcBef>
                <a:spcPts val="509"/>
              </a:spcBef>
              <a:tabLst>
                <a:tab pos="367665" algn="l"/>
              </a:tabLst>
            </a:pPr>
            <a:r>
              <a:rPr sz="1200" spc="-35" dirty="0">
                <a:solidFill>
                  <a:schemeClr val="bg1"/>
                </a:solidFill>
                <a:cs typeface="Graphik Regular"/>
              </a:rPr>
              <a:t>Sustainable</a:t>
            </a:r>
            <a:r>
              <a:rPr sz="1200" dirty="0">
                <a:solidFill>
                  <a:schemeClr val="bg1"/>
                </a:solidFill>
                <a:cs typeface="Graphik Regular"/>
              </a:rPr>
              <a:t> </a:t>
            </a:r>
            <a:r>
              <a:rPr sz="1200" spc="-10" dirty="0">
                <a:solidFill>
                  <a:schemeClr val="bg1"/>
                </a:solidFill>
                <a:cs typeface="Graphik Regular"/>
              </a:rPr>
              <a:t>infrastructure</a:t>
            </a:r>
            <a:endParaRPr sz="1200" dirty="0">
              <a:solidFill>
                <a:schemeClr val="bg1"/>
              </a:solidFill>
              <a:cs typeface="Graphik Regular"/>
            </a:endParaRPr>
          </a:p>
          <a:p>
            <a:pPr marL="12700">
              <a:lnSpc>
                <a:spcPts val="1440"/>
              </a:lnSpc>
              <a:spcBef>
                <a:spcPts val="505"/>
              </a:spcBef>
              <a:tabLst>
                <a:tab pos="367665" algn="l"/>
              </a:tabLst>
            </a:pPr>
            <a:r>
              <a:rPr sz="1200" dirty="0">
                <a:solidFill>
                  <a:schemeClr val="bg1"/>
                </a:solidFill>
                <a:cs typeface="Graphik Regular"/>
              </a:rPr>
              <a:t>A</a:t>
            </a:r>
            <a:r>
              <a:rPr sz="1200" spc="-50" dirty="0">
                <a:solidFill>
                  <a:schemeClr val="bg1"/>
                </a:solidFill>
                <a:cs typeface="Graphik Regular"/>
              </a:rPr>
              <a:t> </a:t>
            </a:r>
            <a:r>
              <a:rPr sz="1200" spc="-35" dirty="0">
                <a:solidFill>
                  <a:schemeClr val="bg1"/>
                </a:solidFill>
                <a:cs typeface="Graphik Regular"/>
              </a:rPr>
              <a:t>skilled</a:t>
            </a:r>
            <a:r>
              <a:rPr sz="1200" spc="-45" dirty="0">
                <a:solidFill>
                  <a:schemeClr val="bg1"/>
                </a:solidFill>
                <a:cs typeface="Graphik Regular"/>
              </a:rPr>
              <a:t> </a:t>
            </a:r>
            <a:r>
              <a:rPr sz="1200" dirty="0">
                <a:solidFill>
                  <a:schemeClr val="bg1"/>
                </a:solidFill>
                <a:cs typeface="Graphik Regular"/>
              </a:rPr>
              <a:t>&amp;</a:t>
            </a:r>
            <a:r>
              <a:rPr sz="1200" spc="-45" dirty="0">
                <a:solidFill>
                  <a:schemeClr val="bg1"/>
                </a:solidFill>
                <a:cs typeface="Graphik Regular"/>
              </a:rPr>
              <a:t> </a:t>
            </a:r>
            <a:r>
              <a:rPr sz="1200" spc="-35" dirty="0">
                <a:solidFill>
                  <a:schemeClr val="bg1"/>
                </a:solidFill>
                <a:cs typeface="Graphik Regular"/>
              </a:rPr>
              <a:t>sustainable</a:t>
            </a:r>
            <a:r>
              <a:rPr sz="1200" spc="-45" dirty="0">
                <a:solidFill>
                  <a:schemeClr val="bg1"/>
                </a:solidFill>
                <a:cs typeface="Graphik Regular"/>
              </a:rPr>
              <a:t> </a:t>
            </a:r>
            <a:r>
              <a:rPr sz="1200" spc="-10" dirty="0">
                <a:solidFill>
                  <a:schemeClr val="bg1"/>
                </a:solidFill>
                <a:cs typeface="Graphik Regular"/>
              </a:rPr>
              <a:t>workforce</a:t>
            </a:r>
            <a:endParaRPr sz="1200" dirty="0">
              <a:solidFill>
                <a:schemeClr val="bg1"/>
              </a:solidFill>
              <a:cs typeface="Graphik Regular"/>
            </a:endParaRPr>
          </a:p>
        </p:txBody>
      </p:sp>
      <p:sp>
        <p:nvSpPr>
          <p:cNvPr id="7" name="object 12">
            <a:extLst>
              <a:ext uri="{FF2B5EF4-FFF2-40B4-BE49-F238E27FC236}">
                <a16:creationId xmlns:a16="http://schemas.microsoft.com/office/drawing/2014/main" id="{A3AD23D6-C881-25C7-B646-515266BAA2B0}"/>
              </a:ext>
            </a:extLst>
          </p:cNvPr>
          <p:cNvSpPr txBox="1"/>
          <p:nvPr/>
        </p:nvSpPr>
        <p:spPr>
          <a:xfrm>
            <a:off x="6931024" y="2865456"/>
            <a:ext cx="3372175" cy="1923860"/>
          </a:xfrm>
          <a:prstGeom prst="rect">
            <a:avLst/>
          </a:prstGeom>
        </p:spPr>
        <p:txBody>
          <a:bodyPr vert="horz" wrap="square" lIns="0" tIns="8890" rIns="0" bIns="0" rtlCol="0">
            <a:spAutoFit/>
          </a:bodyPr>
          <a:lstStyle/>
          <a:p>
            <a:pPr marR="69215">
              <a:lnSpc>
                <a:spcPts val="960"/>
              </a:lnSpc>
              <a:spcAft>
                <a:spcPts val="600"/>
              </a:spcAft>
            </a:pPr>
            <a:r>
              <a:rPr lang="en-GB" sz="800" spc="-20" dirty="0">
                <a:cs typeface="Graphik Regular"/>
              </a:rPr>
              <a:t>This Non-Technical Summary (NTS) has been prepared for </a:t>
            </a:r>
            <a:r>
              <a:rPr lang="en-GB" sz="800" spc="-40" dirty="0">
                <a:cs typeface="Graphik Regular"/>
              </a:rPr>
              <a:t>Slough </a:t>
            </a:r>
            <a:r>
              <a:rPr sz="800" spc="-10" dirty="0">
                <a:cs typeface="Graphik Regular"/>
              </a:rPr>
              <a:t>residents,</a:t>
            </a:r>
            <a:r>
              <a:rPr sz="800" spc="-45" dirty="0">
                <a:cs typeface="Graphik Regular"/>
              </a:rPr>
              <a:t> </a:t>
            </a:r>
            <a:r>
              <a:rPr sz="800" spc="-10" dirty="0">
                <a:cs typeface="Graphik Regular"/>
              </a:rPr>
              <a:t>businesses</a:t>
            </a:r>
            <a:r>
              <a:rPr sz="800" spc="-25" dirty="0">
                <a:cs typeface="Graphik Regular"/>
              </a:rPr>
              <a:t> </a:t>
            </a:r>
            <a:r>
              <a:rPr sz="800" spc="-10" dirty="0">
                <a:cs typeface="Graphik Regular"/>
              </a:rPr>
              <a:t>and</a:t>
            </a:r>
            <a:r>
              <a:rPr sz="800" spc="-25" dirty="0">
                <a:cs typeface="Graphik Regular"/>
              </a:rPr>
              <a:t> </a:t>
            </a:r>
            <a:r>
              <a:rPr sz="800" spc="-10" dirty="0">
                <a:cs typeface="Graphik Regular"/>
              </a:rPr>
              <a:t>community</a:t>
            </a:r>
            <a:r>
              <a:rPr sz="800" spc="-25" dirty="0">
                <a:cs typeface="Graphik Regular"/>
              </a:rPr>
              <a:t> </a:t>
            </a:r>
            <a:r>
              <a:rPr sz="800" spc="-20" dirty="0">
                <a:cs typeface="Graphik Regular"/>
              </a:rPr>
              <a:t>groups</a:t>
            </a:r>
            <a:r>
              <a:rPr sz="800" spc="-25" dirty="0">
                <a:cs typeface="Graphik Regular"/>
              </a:rPr>
              <a:t> </a:t>
            </a:r>
            <a:r>
              <a:rPr sz="800" spc="-10" dirty="0">
                <a:cs typeface="Graphik Regular"/>
              </a:rPr>
              <a:t>to</a:t>
            </a:r>
            <a:r>
              <a:rPr sz="800" spc="-30" dirty="0">
                <a:cs typeface="Graphik Regular"/>
              </a:rPr>
              <a:t> </a:t>
            </a:r>
            <a:r>
              <a:rPr lang="en-GB" sz="800" spc="-30" dirty="0">
                <a:cs typeface="Graphik Regular"/>
              </a:rPr>
              <a:t>learn more about the draft new SPZ scheme for Slough Trading Estate in simple, non-technical language and </a:t>
            </a:r>
            <a:r>
              <a:rPr sz="800" spc="-10" dirty="0">
                <a:cs typeface="Graphik Regular"/>
              </a:rPr>
              <a:t>ensure </a:t>
            </a:r>
            <a:r>
              <a:rPr lang="en-GB" sz="800" spc="-10" dirty="0">
                <a:cs typeface="Graphik Regular"/>
              </a:rPr>
              <a:t>the</a:t>
            </a:r>
            <a:r>
              <a:rPr sz="800" spc="-35" dirty="0">
                <a:cs typeface="Graphik Regular"/>
              </a:rPr>
              <a:t> </a:t>
            </a:r>
            <a:r>
              <a:rPr sz="800" spc="-10" dirty="0">
                <a:cs typeface="Graphik Regular"/>
              </a:rPr>
              <a:t>proposals</a:t>
            </a:r>
            <a:r>
              <a:rPr sz="800" spc="-35" dirty="0">
                <a:cs typeface="Graphik Regular"/>
              </a:rPr>
              <a:t> </a:t>
            </a:r>
            <a:r>
              <a:rPr sz="800" spc="-10" dirty="0">
                <a:cs typeface="Graphik Regular"/>
              </a:rPr>
              <a:t>benefit</a:t>
            </a:r>
            <a:r>
              <a:rPr sz="800" spc="-30" dirty="0">
                <a:cs typeface="Graphik Regular"/>
              </a:rPr>
              <a:t> </a:t>
            </a:r>
            <a:r>
              <a:rPr sz="800" spc="-10" dirty="0">
                <a:cs typeface="Graphik Regular"/>
              </a:rPr>
              <a:t>people</a:t>
            </a:r>
            <a:r>
              <a:rPr sz="800" spc="-35" dirty="0">
                <a:cs typeface="Graphik Regular"/>
              </a:rPr>
              <a:t> </a:t>
            </a:r>
            <a:r>
              <a:rPr sz="800" spc="-10" dirty="0">
                <a:cs typeface="Graphik Regular"/>
              </a:rPr>
              <a:t>working</a:t>
            </a:r>
            <a:r>
              <a:rPr sz="800" spc="-30" dirty="0">
                <a:cs typeface="Graphik Regular"/>
              </a:rPr>
              <a:t> </a:t>
            </a:r>
            <a:r>
              <a:rPr sz="800" spc="-10" dirty="0">
                <a:cs typeface="Graphik Regular"/>
              </a:rPr>
              <a:t>and</a:t>
            </a:r>
            <a:r>
              <a:rPr sz="800" spc="-35" dirty="0">
                <a:cs typeface="Graphik Regular"/>
              </a:rPr>
              <a:t> </a:t>
            </a:r>
            <a:r>
              <a:rPr sz="800" spc="-10" dirty="0">
                <a:cs typeface="Graphik Regular"/>
              </a:rPr>
              <a:t>living</a:t>
            </a:r>
            <a:r>
              <a:rPr sz="800" spc="-35" dirty="0">
                <a:cs typeface="Graphik Regular"/>
              </a:rPr>
              <a:t> </a:t>
            </a:r>
            <a:r>
              <a:rPr sz="800" spc="-10" dirty="0">
                <a:cs typeface="Graphik Regular"/>
              </a:rPr>
              <a:t>in</a:t>
            </a:r>
            <a:r>
              <a:rPr sz="800" spc="-30" dirty="0">
                <a:cs typeface="Graphik Regular"/>
              </a:rPr>
              <a:t> </a:t>
            </a:r>
            <a:r>
              <a:rPr sz="800" spc="-10" dirty="0">
                <a:cs typeface="Graphik Regular"/>
              </a:rPr>
              <a:t>Slough. </a:t>
            </a:r>
            <a:endParaRPr lang="en-GB" sz="800" spc="-10" dirty="0">
              <a:cs typeface="Graphik Regular"/>
            </a:endParaRPr>
          </a:p>
          <a:p>
            <a:pPr marR="69215">
              <a:lnSpc>
                <a:spcPts val="960"/>
              </a:lnSpc>
              <a:spcAft>
                <a:spcPts val="600"/>
              </a:spcAft>
            </a:pPr>
            <a:r>
              <a:rPr lang="en-GB" sz="800" spc="-20" dirty="0">
                <a:cs typeface="Graphik Regular"/>
              </a:rPr>
              <a:t>Local residents, business owners and community stakeholders are invited </a:t>
            </a:r>
            <a:br>
              <a:rPr lang="en-GB" sz="800" spc="-20" dirty="0">
                <a:cs typeface="Graphik Regular"/>
              </a:rPr>
            </a:br>
            <a:r>
              <a:rPr lang="en-GB" sz="800" spc="-20" dirty="0">
                <a:cs typeface="Graphik Regular"/>
              </a:rPr>
              <a:t>to have your say </a:t>
            </a:r>
            <a:r>
              <a:rPr lang="en-GB" sz="800" spc="-35" dirty="0">
                <a:cs typeface="Graphik Regular"/>
              </a:rPr>
              <a:t>on the revised proposals.</a:t>
            </a:r>
          </a:p>
          <a:p>
            <a:pPr marR="69215">
              <a:lnSpc>
                <a:spcPts val="960"/>
              </a:lnSpc>
              <a:spcAft>
                <a:spcPts val="600"/>
              </a:spcAft>
            </a:pPr>
            <a:r>
              <a:rPr lang="en-GB" sz="800" spc="-35" dirty="0">
                <a:cs typeface="Graphik Regular"/>
              </a:rPr>
              <a:t>You can provide your feedback by visiting SBC’s consultation website online </a:t>
            </a:r>
            <a:br>
              <a:rPr lang="en-GB" sz="800" spc="-35" dirty="0">
                <a:cs typeface="Graphik Regular"/>
              </a:rPr>
            </a:br>
            <a:r>
              <a:rPr lang="en-GB" sz="800" spc="-35" dirty="0">
                <a:cs typeface="Graphik Regular"/>
              </a:rPr>
              <a:t>at the details below: </a:t>
            </a:r>
          </a:p>
          <a:p>
            <a:pPr marR="69215">
              <a:lnSpc>
                <a:spcPts val="960"/>
              </a:lnSpc>
              <a:spcAft>
                <a:spcPts val="600"/>
              </a:spcAft>
            </a:pPr>
            <a:r>
              <a:rPr lang="en-GB" sz="800" spc="-35" dirty="0">
                <a:cs typeface="Graphik Regular"/>
                <a:hlinkClick r:id="rId3">
                  <a:extLst>
                    <a:ext uri="{A12FA001-AC4F-418D-AE19-62706E023703}">
                      <ahyp:hlinkClr xmlns:ahyp="http://schemas.microsoft.com/office/drawing/2018/hyperlinkcolor" val="tx"/>
                    </a:ext>
                  </a:extLst>
                </a:hlinkClick>
              </a:rPr>
              <a:t>slough.gov.uk/planningpolicy</a:t>
            </a:r>
            <a:r>
              <a:rPr lang="en-GB" sz="800" spc="-35" dirty="0">
                <a:cs typeface="Graphik Regular"/>
              </a:rPr>
              <a:t> </a:t>
            </a:r>
          </a:p>
          <a:p>
            <a:pPr marR="69215">
              <a:lnSpc>
                <a:spcPts val="960"/>
              </a:lnSpc>
              <a:spcAft>
                <a:spcPts val="600"/>
              </a:spcAft>
            </a:pPr>
            <a:r>
              <a:rPr lang="en-GB" sz="800" spc="-35" dirty="0">
                <a:cs typeface="Graphik Regular"/>
              </a:rPr>
              <a:t>The consultation period for the draft SPZ closes </a:t>
            </a:r>
            <a:br>
              <a:rPr lang="en-GB" sz="800" spc="-35" dirty="0">
                <a:cs typeface="Graphik Regular"/>
              </a:rPr>
            </a:br>
            <a:r>
              <a:rPr lang="en-GB" sz="800" spc="-35" dirty="0">
                <a:cs typeface="Graphik Regular"/>
              </a:rPr>
              <a:t>on Monday 19 August 2024 (11.59pm). </a:t>
            </a:r>
          </a:p>
          <a:p>
            <a:pPr marR="69215">
              <a:lnSpc>
                <a:spcPts val="960"/>
              </a:lnSpc>
            </a:pPr>
            <a:endParaRPr lang="en-GB" sz="800" spc="-35" dirty="0">
              <a:cs typeface="Graphik Regular"/>
            </a:endParaRPr>
          </a:p>
        </p:txBody>
      </p:sp>
      <p:sp>
        <p:nvSpPr>
          <p:cNvPr id="8" name="object 13">
            <a:extLst>
              <a:ext uri="{FF2B5EF4-FFF2-40B4-BE49-F238E27FC236}">
                <a16:creationId xmlns:a16="http://schemas.microsoft.com/office/drawing/2014/main" id="{A0CA19CA-0C71-A491-EE33-86B710DC67B5}"/>
              </a:ext>
            </a:extLst>
          </p:cNvPr>
          <p:cNvSpPr txBox="1"/>
          <p:nvPr/>
        </p:nvSpPr>
        <p:spPr>
          <a:xfrm>
            <a:off x="6931024" y="1495244"/>
            <a:ext cx="3682546" cy="1192634"/>
          </a:xfrm>
          <a:prstGeom prst="rect">
            <a:avLst/>
          </a:prstGeom>
        </p:spPr>
        <p:txBody>
          <a:bodyPr vert="horz" wrap="square" lIns="0" tIns="25400" rIns="0" bIns="0" rtlCol="0">
            <a:spAutoFit/>
          </a:bodyPr>
          <a:lstStyle/>
          <a:p>
            <a:pPr marR="5080">
              <a:lnSpc>
                <a:spcPts val="1300"/>
              </a:lnSpc>
            </a:pPr>
            <a:r>
              <a:rPr lang="en-GB" sz="1100" b="1" spc="-35" dirty="0">
                <a:cs typeface="Graphik Semibold"/>
              </a:rPr>
              <a:t>Slough Borough Council (SBC), working with SEGRO, have published a draft of the new Simplified Planning Zone (SPZ) scheme for Slough Trading Estate.</a:t>
            </a:r>
          </a:p>
          <a:p>
            <a:pPr marR="5080">
              <a:lnSpc>
                <a:spcPts val="1300"/>
              </a:lnSpc>
            </a:pPr>
            <a:endParaRPr lang="en-GB" sz="1100" b="1" spc="-35" dirty="0">
              <a:cs typeface="Graphik Semibold"/>
            </a:endParaRPr>
          </a:p>
          <a:p>
            <a:pPr marR="5080">
              <a:lnSpc>
                <a:spcPts val="1300"/>
              </a:lnSpc>
            </a:pPr>
            <a:r>
              <a:rPr lang="en-GB" sz="1100" b="1" spc="-35" dirty="0">
                <a:cs typeface="Graphik Semibold"/>
              </a:rPr>
              <a:t>An SPZ has already been operating at the Estate since 1995 and this new SPZ is proposed to replace it for the next 10 years.</a:t>
            </a:r>
            <a:endParaRPr lang="en-GB" sz="1100" dirty="0">
              <a:cs typeface="Graphik Semibold"/>
            </a:endParaRPr>
          </a:p>
        </p:txBody>
      </p:sp>
    </p:spTree>
    <p:extLst>
      <p:ext uri="{BB962C8B-B14F-4D97-AF65-F5344CB8AC3E}">
        <p14:creationId xmlns:p14="http://schemas.microsoft.com/office/powerpoint/2010/main" val="3905843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object 7">
            <a:extLst>
              <a:ext uri="{FF2B5EF4-FFF2-40B4-BE49-F238E27FC236}">
                <a16:creationId xmlns:a16="http://schemas.microsoft.com/office/drawing/2014/main" id="{E625C362-6ECC-D09A-3C91-B748506EFA3D}"/>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400800" y="0"/>
            <a:ext cx="6400800" cy="9601200"/>
          </a:xfrm>
          <a:prstGeom prst="rect">
            <a:avLst/>
          </a:prstGeom>
        </p:spPr>
      </p:pic>
      <p:sp>
        <p:nvSpPr>
          <p:cNvPr id="40" name="Title 39">
            <a:extLst>
              <a:ext uri="{FF2B5EF4-FFF2-40B4-BE49-F238E27FC236}">
                <a16:creationId xmlns:a16="http://schemas.microsoft.com/office/drawing/2014/main" id="{B4FC1A1E-A39A-8674-2D6F-AC16A832B932}"/>
              </a:ext>
            </a:extLst>
          </p:cNvPr>
          <p:cNvSpPr>
            <a:spLocks noGrp="1"/>
          </p:cNvSpPr>
          <p:nvPr>
            <p:ph type="title"/>
          </p:nvPr>
        </p:nvSpPr>
        <p:spPr>
          <a:xfrm>
            <a:off x="530155" y="778935"/>
            <a:ext cx="3804779" cy="1219199"/>
          </a:xfrm>
        </p:spPr>
        <p:txBody>
          <a:bodyPr/>
          <a:lstStyle/>
          <a:p>
            <a:r>
              <a:rPr lang="en-US" dirty="0"/>
              <a:t>SLOUGH </a:t>
            </a:r>
            <a:br>
              <a:rPr lang="en-US" dirty="0"/>
            </a:br>
            <a:r>
              <a:rPr lang="en-US" dirty="0"/>
              <a:t>TRADING ESTATE</a:t>
            </a:r>
          </a:p>
        </p:txBody>
      </p:sp>
      <p:sp>
        <p:nvSpPr>
          <p:cNvPr id="48" name="object 36">
            <a:extLst>
              <a:ext uri="{FF2B5EF4-FFF2-40B4-BE49-F238E27FC236}">
                <a16:creationId xmlns:a16="http://schemas.microsoft.com/office/drawing/2014/main" id="{67A4F83F-C3F9-D614-253F-0A0716969742}"/>
              </a:ext>
            </a:extLst>
          </p:cNvPr>
          <p:cNvSpPr txBox="1"/>
          <p:nvPr/>
        </p:nvSpPr>
        <p:spPr>
          <a:xfrm>
            <a:off x="6930955" y="779463"/>
            <a:ext cx="2332355" cy="384977"/>
          </a:xfrm>
          <a:prstGeom prst="rect">
            <a:avLst/>
          </a:prstGeom>
        </p:spPr>
        <p:txBody>
          <a:bodyPr vert="horz" wrap="square" lIns="0" tIns="8890" rIns="0" bIns="0" rtlCol="0">
            <a:spAutoFit/>
          </a:bodyPr>
          <a:lstStyle/>
          <a:p>
            <a:pPr marR="5080">
              <a:lnSpc>
                <a:spcPts val="960"/>
              </a:lnSpc>
            </a:pPr>
            <a:r>
              <a:rPr sz="800" spc="-20" dirty="0">
                <a:solidFill>
                  <a:schemeClr val="bg1"/>
                </a:solidFill>
                <a:cs typeface="Graphik Regular"/>
              </a:rPr>
              <a:t>Together</a:t>
            </a:r>
            <a:r>
              <a:rPr sz="800" spc="-35" dirty="0">
                <a:solidFill>
                  <a:schemeClr val="bg1"/>
                </a:solidFill>
                <a:cs typeface="Graphik Regular"/>
              </a:rPr>
              <a:t> </a:t>
            </a:r>
            <a:r>
              <a:rPr sz="800" spc="-10" dirty="0">
                <a:solidFill>
                  <a:schemeClr val="bg1"/>
                </a:solidFill>
                <a:cs typeface="Graphik Regular"/>
              </a:rPr>
              <a:t>SEGRO</a:t>
            </a:r>
            <a:r>
              <a:rPr sz="800" spc="-30" dirty="0">
                <a:solidFill>
                  <a:schemeClr val="bg1"/>
                </a:solidFill>
                <a:cs typeface="Graphik Regular"/>
              </a:rPr>
              <a:t> </a:t>
            </a:r>
            <a:r>
              <a:rPr sz="800" spc="-10" dirty="0">
                <a:solidFill>
                  <a:schemeClr val="bg1"/>
                </a:solidFill>
                <a:cs typeface="Graphik Regular"/>
              </a:rPr>
              <a:t>–</a:t>
            </a:r>
            <a:r>
              <a:rPr sz="800" spc="-35" dirty="0">
                <a:solidFill>
                  <a:schemeClr val="bg1"/>
                </a:solidFill>
                <a:cs typeface="Graphik Regular"/>
              </a:rPr>
              <a:t> </a:t>
            </a:r>
            <a:r>
              <a:rPr sz="800" spc="-10" dirty="0">
                <a:solidFill>
                  <a:schemeClr val="bg1"/>
                </a:solidFill>
                <a:cs typeface="Graphik Regular"/>
              </a:rPr>
              <a:t>an</a:t>
            </a:r>
            <a:r>
              <a:rPr sz="800" spc="-30" dirty="0">
                <a:solidFill>
                  <a:schemeClr val="bg1"/>
                </a:solidFill>
                <a:cs typeface="Graphik Regular"/>
              </a:rPr>
              <a:t> </a:t>
            </a:r>
            <a:r>
              <a:rPr sz="800" spc="-20" dirty="0">
                <a:solidFill>
                  <a:schemeClr val="bg1"/>
                </a:solidFill>
                <a:cs typeface="Graphik Regular"/>
              </a:rPr>
              <a:t>event</a:t>
            </a:r>
            <a:r>
              <a:rPr sz="800" spc="-35" dirty="0">
                <a:solidFill>
                  <a:schemeClr val="bg1"/>
                </a:solidFill>
                <a:cs typeface="Graphik Regular"/>
              </a:rPr>
              <a:t> </a:t>
            </a:r>
            <a:r>
              <a:rPr sz="800" spc="-10" dirty="0">
                <a:solidFill>
                  <a:schemeClr val="bg1"/>
                </a:solidFill>
                <a:cs typeface="Graphik Regular"/>
              </a:rPr>
              <a:t>for</a:t>
            </a:r>
            <a:r>
              <a:rPr sz="800" spc="-30" dirty="0">
                <a:solidFill>
                  <a:schemeClr val="bg1"/>
                </a:solidFill>
                <a:cs typeface="Graphik Regular"/>
              </a:rPr>
              <a:t> </a:t>
            </a:r>
            <a:r>
              <a:rPr sz="800" spc="-10" dirty="0">
                <a:solidFill>
                  <a:schemeClr val="bg1"/>
                </a:solidFill>
                <a:cs typeface="Graphik Regular"/>
              </a:rPr>
              <a:t>Slough</a:t>
            </a:r>
            <a:r>
              <a:rPr lang="en-GB" sz="800" spc="-10" dirty="0">
                <a:solidFill>
                  <a:schemeClr val="bg1"/>
                </a:solidFill>
                <a:cs typeface="Graphik Regular"/>
              </a:rPr>
              <a:t> </a:t>
            </a:r>
            <a:br>
              <a:rPr lang="en-GB" sz="800" spc="-10" dirty="0">
                <a:solidFill>
                  <a:schemeClr val="bg1"/>
                </a:solidFill>
                <a:cs typeface="Graphik Regular"/>
              </a:rPr>
            </a:br>
            <a:r>
              <a:rPr sz="800" spc="-25" dirty="0">
                <a:solidFill>
                  <a:schemeClr val="bg1"/>
                </a:solidFill>
                <a:cs typeface="Graphik Regular"/>
              </a:rPr>
              <a:t>Trading</a:t>
            </a:r>
            <a:r>
              <a:rPr sz="800" spc="-30" dirty="0">
                <a:solidFill>
                  <a:schemeClr val="bg1"/>
                </a:solidFill>
                <a:cs typeface="Graphik Regular"/>
              </a:rPr>
              <a:t> </a:t>
            </a:r>
            <a:r>
              <a:rPr sz="800" spc="-10" dirty="0">
                <a:solidFill>
                  <a:schemeClr val="bg1"/>
                </a:solidFill>
                <a:cs typeface="Graphik Regular"/>
              </a:rPr>
              <a:t>Estate</a:t>
            </a:r>
            <a:r>
              <a:rPr sz="800" spc="-30" dirty="0">
                <a:solidFill>
                  <a:schemeClr val="bg1"/>
                </a:solidFill>
                <a:cs typeface="Graphik Regular"/>
              </a:rPr>
              <a:t> </a:t>
            </a:r>
            <a:r>
              <a:rPr sz="800" spc="-10" dirty="0">
                <a:solidFill>
                  <a:schemeClr val="bg1"/>
                </a:solidFill>
                <a:cs typeface="Graphik Regular"/>
              </a:rPr>
              <a:t>customers</a:t>
            </a:r>
            <a:r>
              <a:rPr sz="800" spc="-30" dirty="0">
                <a:solidFill>
                  <a:schemeClr val="bg1"/>
                </a:solidFill>
                <a:cs typeface="Graphik Regular"/>
              </a:rPr>
              <a:t> </a:t>
            </a:r>
            <a:r>
              <a:rPr sz="800" spc="-10" dirty="0">
                <a:solidFill>
                  <a:schemeClr val="bg1"/>
                </a:solidFill>
                <a:cs typeface="Graphik Regular"/>
              </a:rPr>
              <a:t>to</a:t>
            </a:r>
            <a:r>
              <a:rPr sz="800" spc="-30" dirty="0">
                <a:solidFill>
                  <a:schemeClr val="bg1"/>
                </a:solidFill>
                <a:cs typeface="Graphik Regular"/>
              </a:rPr>
              <a:t> </a:t>
            </a:r>
            <a:r>
              <a:rPr sz="800" spc="-10" dirty="0">
                <a:solidFill>
                  <a:schemeClr val="bg1"/>
                </a:solidFill>
                <a:cs typeface="Graphik Regular"/>
              </a:rPr>
              <a:t>come</a:t>
            </a:r>
            <a:r>
              <a:rPr sz="800" spc="-30" dirty="0">
                <a:solidFill>
                  <a:schemeClr val="bg1"/>
                </a:solidFill>
                <a:cs typeface="Graphik Regular"/>
              </a:rPr>
              <a:t> </a:t>
            </a:r>
            <a:r>
              <a:rPr sz="800" spc="-10" dirty="0">
                <a:solidFill>
                  <a:schemeClr val="bg1"/>
                </a:solidFill>
                <a:cs typeface="Graphik Regular"/>
              </a:rPr>
              <a:t>together, </a:t>
            </a:r>
            <a:br>
              <a:rPr lang="en-GB" sz="800" spc="-10" dirty="0">
                <a:solidFill>
                  <a:schemeClr val="bg1"/>
                </a:solidFill>
                <a:cs typeface="Graphik Regular"/>
              </a:rPr>
            </a:br>
            <a:r>
              <a:rPr sz="800" spc="-10" dirty="0">
                <a:solidFill>
                  <a:schemeClr val="bg1"/>
                </a:solidFill>
                <a:cs typeface="Graphik Regular"/>
              </a:rPr>
              <a:t>share</a:t>
            </a:r>
            <a:r>
              <a:rPr sz="800" spc="-40" dirty="0">
                <a:solidFill>
                  <a:schemeClr val="bg1"/>
                </a:solidFill>
                <a:cs typeface="Graphik Regular"/>
              </a:rPr>
              <a:t> </a:t>
            </a:r>
            <a:r>
              <a:rPr sz="800" spc="-10" dirty="0">
                <a:solidFill>
                  <a:schemeClr val="bg1"/>
                </a:solidFill>
                <a:cs typeface="Graphik Regular"/>
              </a:rPr>
              <a:t>knowledge,</a:t>
            </a:r>
            <a:r>
              <a:rPr sz="800" spc="-40" dirty="0">
                <a:solidFill>
                  <a:schemeClr val="bg1"/>
                </a:solidFill>
                <a:cs typeface="Graphik Regular"/>
              </a:rPr>
              <a:t> </a:t>
            </a:r>
            <a:r>
              <a:rPr sz="800" spc="-10" dirty="0">
                <a:solidFill>
                  <a:schemeClr val="bg1"/>
                </a:solidFill>
                <a:cs typeface="Graphik Regular"/>
              </a:rPr>
              <a:t>and</a:t>
            </a:r>
            <a:r>
              <a:rPr sz="800" spc="-35" dirty="0">
                <a:solidFill>
                  <a:schemeClr val="bg1"/>
                </a:solidFill>
                <a:cs typeface="Graphik Regular"/>
              </a:rPr>
              <a:t> </a:t>
            </a:r>
            <a:r>
              <a:rPr lang="en-GB" sz="800" spc="-10" dirty="0">
                <a:solidFill>
                  <a:schemeClr val="bg1"/>
                </a:solidFill>
                <a:cs typeface="Graphik Regular"/>
              </a:rPr>
              <a:t>collaborate.</a:t>
            </a:r>
            <a:endParaRPr sz="800" dirty="0">
              <a:solidFill>
                <a:schemeClr val="bg1"/>
              </a:solidFill>
              <a:cs typeface="Graphik Regular"/>
            </a:endParaRPr>
          </a:p>
        </p:txBody>
      </p:sp>
      <p:sp>
        <p:nvSpPr>
          <p:cNvPr id="49" name="object 2">
            <a:extLst>
              <a:ext uri="{FF2B5EF4-FFF2-40B4-BE49-F238E27FC236}">
                <a16:creationId xmlns:a16="http://schemas.microsoft.com/office/drawing/2014/main" id="{1F0303D7-DD4A-8899-02D9-F87DD53D0656}"/>
              </a:ext>
            </a:extLst>
          </p:cNvPr>
          <p:cNvSpPr txBox="1"/>
          <p:nvPr/>
        </p:nvSpPr>
        <p:spPr>
          <a:xfrm>
            <a:off x="530225" y="2070507"/>
            <a:ext cx="2531383" cy="2462469"/>
          </a:xfrm>
          <a:prstGeom prst="rect">
            <a:avLst/>
          </a:prstGeom>
        </p:spPr>
        <p:txBody>
          <a:bodyPr vert="horz" wrap="square" lIns="0" tIns="8890" rIns="0" bIns="0" rtlCol="0">
            <a:spAutoFit/>
          </a:bodyPr>
          <a:lstStyle/>
          <a:p>
            <a:pPr marR="5080">
              <a:lnSpc>
                <a:spcPts val="960"/>
              </a:lnSpc>
              <a:spcAft>
                <a:spcPts val="600"/>
              </a:spcAft>
            </a:pPr>
            <a:r>
              <a:rPr lang="en-GB" sz="800" spc="-10" dirty="0">
                <a:cs typeface="Graphik Regular"/>
              </a:rPr>
              <a:t>For</a:t>
            </a:r>
            <a:r>
              <a:rPr lang="en-GB" sz="800" spc="-35" dirty="0">
                <a:cs typeface="Graphik Regular"/>
              </a:rPr>
              <a:t> </a:t>
            </a:r>
            <a:r>
              <a:rPr lang="en-GB" sz="800" spc="-20" dirty="0">
                <a:cs typeface="Graphik Regular"/>
              </a:rPr>
              <a:t>over</a:t>
            </a:r>
            <a:r>
              <a:rPr lang="en-GB" sz="800" spc="-30" dirty="0">
                <a:cs typeface="Graphik Regular"/>
              </a:rPr>
              <a:t> </a:t>
            </a:r>
            <a:r>
              <a:rPr lang="en-GB" sz="800" dirty="0">
                <a:cs typeface="Graphik Regular"/>
              </a:rPr>
              <a:t>100</a:t>
            </a:r>
            <a:r>
              <a:rPr lang="en-GB" sz="800" spc="-30" dirty="0">
                <a:cs typeface="Graphik Regular"/>
              </a:rPr>
              <a:t> </a:t>
            </a:r>
            <a:r>
              <a:rPr lang="en-GB" sz="800" spc="-10" dirty="0">
                <a:cs typeface="Graphik Regular"/>
              </a:rPr>
              <a:t>years,</a:t>
            </a:r>
            <a:r>
              <a:rPr lang="en-GB" sz="800" spc="-30" dirty="0">
                <a:cs typeface="Graphik Regular"/>
              </a:rPr>
              <a:t> </a:t>
            </a:r>
            <a:r>
              <a:rPr lang="en-GB" sz="800" spc="-10" dirty="0">
                <a:cs typeface="Graphik Regular"/>
              </a:rPr>
              <a:t>Slough</a:t>
            </a:r>
            <a:r>
              <a:rPr lang="en-GB" sz="800" spc="-30" dirty="0">
                <a:cs typeface="Graphik Regular"/>
              </a:rPr>
              <a:t> </a:t>
            </a:r>
            <a:r>
              <a:rPr lang="en-GB" sz="800" spc="-25" dirty="0">
                <a:cs typeface="Graphik Regular"/>
              </a:rPr>
              <a:t>Trading</a:t>
            </a:r>
            <a:r>
              <a:rPr lang="en-GB" sz="800" spc="-30" dirty="0">
                <a:cs typeface="Graphik Regular"/>
              </a:rPr>
              <a:t> </a:t>
            </a:r>
            <a:r>
              <a:rPr lang="en-GB" sz="800" spc="-10" dirty="0">
                <a:cs typeface="Graphik Regular"/>
              </a:rPr>
              <a:t>Estate</a:t>
            </a:r>
            <a:r>
              <a:rPr lang="en-GB" sz="800" spc="-30" dirty="0">
                <a:cs typeface="Graphik Regular"/>
              </a:rPr>
              <a:t> </a:t>
            </a:r>
            <a:r>
              <a:rPr lang="en-GB" sz="800" spc="-10" dirty="0">
                <a:cs typeface="Graphik Regular"/>
              </a:rPr>
              <a:t>has</a:t>
            </a:r>
            <a:r>
              <a:rPr lang="en-GB" sz="800" spc="-30" dirty="0">
                <a:cs typeface="Graphik Regular"/>
              </a:rPr>
              <a:t> </a:t>
            </a:r>
            <a:r>
              <a:rPr lang="en-GB" sz="800" spc="-20" dirty="0">
                <a:cs typeface="Graphik Regular"/>
              </a:rPr>
              <a:t>played</a:t>
            </a:r>
            <a:r>
              <a:rPr lang="en-GB" sz="800" spc="-35" dirty="0">
                <a:cs typeface="Graphik Regular"/>
              </a:rPr>
              <a:t> </a:t>
            </a:r>
            <a:br>
              <a:rPr lang="en-GB" sz="800" spc="-35" dirty="0">
                <a:cs typeface="Graphik Regular"/>
              </a:rPr>
            </a:br>
            <a:r>
              <a:rPr lang="en-GB" sz="800" spc="-25" dirty="0">
                <a:cs typeface="Graphik Regular"/>
              </a:rPr>
              <a:t>an</a:t>
            </a:r>
            <a:r>
              <a:rPr lang="en-GB" sz="800" spc="-10" dirty="0">
                <a:cs typeface="Graphik Regular"/>
              </a:rPr>
              <a:t> important</a:t>
            </a:r>
            <a:r>
              <a:rPr lang="en-GB" sz="800" spc="-25" dirty="0">
                <a:cs typeface="Graphik Regular"/>
              </a:rPr>
              <a:t> </a:t>
            </a:r>
            <a:r>
              <a:rPr lang="en-GB" sz="800" spc="-10" dirty="0">
                <a:cs typeface="Graphik Regular"/>
              </a:rPr>
              <a:t>role</a:t>
            </a:r>
            <a:r>
              <a:rPr lang="en-GB" sz="800" spc="-25" dirty="0">
                <a:cs typeface="Graphik Regular"/>
              </a:rPr>
              <a:t> </a:t>
            </a:r>
            <a:r>
              <a:rPr lang="en-GB" sz="800" spc="-10" dirty="0">
                <a:cs typeface="Graphik Regular"/>
              </a:rPr>
              <a:t>in</a:t>
            </a:r>
            <a:r>
              <a:rPr lang="en-GB" sz="800" spc="-25" dirty="0">
                <a:cs typeface="Graphik Regular"/>
              </a:rPr>
              <a:t> </a:t>
            </a:r>
            <a:r>
              <a:rPr lang="en-GB" sz="800" spc="-20" dirty="0">
                <a:cs typeface="Graphik Regular"/>
              </a:rPr>
              <a:t>Slough’s </a:t>
            </a:r>
            <a:r>
              <a:rPr lang="en-GB" sz="800" spc="-10" dirty="0">
                <a:cs typeface="Graphik Regular"/>
              </a:rPr>
              <a:t>economic</a:t>
            </a:r>
            <a:r>
              <a:rPr lang="en-GB" sz="800" spc="-25" dirty="0">
                <a:cs typeface="Graphik Regular"/>
              </a:rPr>
              <a:t> </a:t>
            </a:r>
            <a:r>
              <a:rPr lang="en-GB" sz="800" spc="-10" dirty="0">
                <a:cs typeface="Graphik Regular"/>
              </a:rPr>
              <a:t>success. The Slough Trading Estate began as a military vehicle repair depot in 1920 and is now Europe’s largest industrial estate in single ownership. </a:t>
            </a:r>
          </a:p>
          <a:p>
            <a:pPr marR="5080">
              <a:lnSpc>
                <a:spcPts val="960"/>
              </a:lnSpc>
              <a:spcAft>
                <a:spcPts val="600"/>
              </a:spcAft>
            </a:pPr>
            <a:r>
              <a:rPr lang="en-GB" sz="800" spc="-10" dirty="0">
                <a:cs typeface="Graphik Regular"/>
              </a:rPr>
              <a:t>SEGRO is a UK Real Estate Investment Trust and are long-term owners and managers of Slough Trading Estate. </a:t>
            </a:r>
          </a:p>
          <a:p>
            <a:pPr marR="5080">
              <a:lnSpc>
                <a:spcPts val="960"/>
              </a:lnSpc>
              <a:spcAft>
                <a:spcPts val="600"/>
              </a:spcAft>
            </a:pPr>
            <a:r>
              <a:rPr lang="en-GB" sz="800" spc="-10" dirty="0">
                <a:cs typeface="Graphik Regular"/>
              </a:rPr>
              <a:t>The Simplified Planning Zone (SPZ) gives Slough a competitive advantage by making it quicker and easier for businesses to locate on the Slough Trading Estate. The SPZ provides businesses with the speed, certainty and confidence needed to invest in the town, which helps to maintain a healthy economy. These businesses not only create jobs for local people and invest in the local economy but, along with SEGRO, contribute </a:t>
            </a:r>
            <a:r>
              <a:rPr lang="en-GB" sz="800" spc="-10">
                <a:cs typeface="Graphik Regular"/>
              </a:rPr>
              <a:t>£49 </a:t>
            </a:r>
            <a:r>
              <a:rPr lang="en-GB" sz="800" spc="-10" dirty="0">
                <a:cs typeface="Graphik Regular"/>
              </a:rPr>
              <a:t>million a year in Business Rates which is helping to fund essential local services.</a:t>
            </a:r>
          </a:p>
        </p:txBody>
      </p:sp>
      <p:sp>
        <p:nvSpPr>
          <p:cNvPr id="51" name="object 4">
            <a:extLst>
              <a:ext uri="{FF2B5EF4-FFF2-40B4-BE49-F238E27FC236}">
                <a16:creationId xmlns:a16="http://schemas.microsoft.com/office/drawing/2014/main" id="{C680D99D-C29D-4FA2-095C-42E994FE3D93}"/>
              </a:ext>
            </a:extLst>
          </p:cNvPr>
          <p:cNvSpPr txBox="1"/>
          <p:nvPr/>
        </p:nvSpPr>
        <p:spPr>
          <a:xfrm>
            <a:off x="3311167" y="2070507"/>
            <a:ext cx="2550791" cy="2280304"/>
          </a:xfrm>
          <a:prstGeom prst="rect">
            <a:avLst/>
          </a:prstGeom>
        </p:spPr>
        <p:txBody>
          <a:bodyPr vert="horz" wrap="square" lIns="0" tIns="25400" rIns="0" bIns="0" rtlCol="0">
            <a:spAutoFit/>
          </a:bodyPr>
          <a:lstStyle/>
          <a:p>
            <a:pPr marR="336550">
              <a:lnSpc>
                <a:spcPts val="1100"/>
              </a:lnSpc>
            </a:pPr>
            <a:r>
              <a:rPr sz="1100" b="1" spc="-60" dirty="0">
                <a:cs typeface="Graphik Semibold"/>
              </a:rPr>
              <a:t>Today,</a:t>
            </a:r>
            <a:r>
              <a:rPr sz="1100" b="1" spc="-25" dirty="0">
                <a:cs typeface="Graphik Semibold"/>
              </a:rPr>
              <a:t> </a:t>
            </a:r>
            <a:r>
              <a:rPr sz="1100" b="1" spc="-30" dirty="0">
                <a:cs typeface="Graphik Semibold"/>
              </a:rPr>
              <a:t>Slough</a:t>
            </a:r>
            <a:r>
              <a:rPr sz="1100" b="1" spc="-25" dirty="0">
                <a:cs typeface="Graphik Semibold"/>
              </a:rPr>
              <a:t> </a:t>
            </a:r>
            <a:r>
              <a:rPr sz="1100" b="1" spc="-40" dirty="0">
                <a:cs typeface="Graphik Semibold"/>
              </a:rPr>
              <a:t>Trading</a:t>
            </a:r>
            <a:r>
              <a:rPr sz="1100" b="1" spc="-25" dirty="0">
                <a:cs typeface="Graphik Semibold"/>
              </a:rPr>
              <a:t> </a:t>
            </a:r>
            <a:r>
              <a:rPr sz="1100" b="1" spc="-10" dirty="0">
                <a:cs typeface="Graphik Semibold"/>
              </a:rPr>
              <a:t>Estate</a:t>
            </a:r>
            <a:r>
              <a:rPr lang="en-GB" sz="1100" b="1" spc="-10" dirty="0">
                <a:cs typeface="Graphik Semibold"/>
              </a:rPr>
              <a:t> </a:t>
            </a:r>
            <a:r>
              <a:rPr sz="1100" b="1" spc="-10" dirty="0">
                <a:cs typeface="Graphik Semibold"/>
              </a:rPr>
              <a:t>is</a:t>
            </a:r>
            <a:r>
              <a:rPr sz="1100" b="1" spc="-35" dirty="0">
                <a:cs typeface="Graphik Semibold"/>
              </a:rPr>
              <a:t> </a:t>
            </a:r>
            <a:r>
              <a:rPr sz="1100" b="1" spc="-20" dirty="0">
                <a:cs typeface="Graphik Semibold"/>
              </a:rPr>
              <a:t>home </a:t>
            </a:r>
            <a:r>
              <a:rPr sz="1100" b="1" spc="-25" dirty="0">
                <a:cs typeface="Graphik Semibold"/>
              </a:rPr>
              <a:t>to</a:t>
            </a:r>
            <a:r>
              <a:rPr sz="1100" b="1" spc="-35" dirty="0">
                <a:cs typeface="Graphik Semibold"/>
              </a:rPr>
              <a:t> </a:t>
            </a:r>
            <a:r>
              <a:rPr sz="1100" b="1" spc="-20" dirty="0">
                <a:cs typeface="Graphik Semibold"/>
              </a:rPr>
              <a:t>350</a:t>
            </a:r>
            <a:r>
              <a:rPr sz="1100" b="1" spc="-30" dirty="0">
                <a:cs typeface="Graphik Semibold"/>
              </a:rPr>
              <a:t> </a:t>
            </a:r>
            <a:r>
              <a:rPr sz="1100" b="1" spc="-20" dirty="0">
                <a:cs typeface="Graphik Semibold"/>
              </a:rPr>
              <a:t>businesses</a:t>
            </a:r>
            <a:r>
              <a:rPr sz="1100" b="1" spc="-35" dirty="0">
                <a:cs typeface="Graphik Semibold"/>
              </a:rPr>
              <a:t> </a:t>
            </a:r>
            <a:r>
              <a:rPr sz="1100" b="1" spc="-30" dirty="0">
                <a:cs typeface="Graphik Semibold"/>
              </a:rPr>
              <a:t>which </a:t>
            </a:r>
            <a:r>
              <a:rPr sz="1100" b="1" spc="-10" dirty="0">
                <a:cs typeface="Graphik Semibold"/>
              </a:rPr>
              <a:t>employ </a:t>
            </a:r>
            <a:r>
              <a:rPr sz="1100" b="1" spc="-35" dirty="0">
                <a:cs typeface="Graphik Semibold"/>
              </a:rPr>
              <a:t>over </a:t>
            </a:r>
            <a:r>
              <a:rPr sz="1100" b="1" spc="-30" dirty="0">
                <a:cs typeface="Graphik Semibold"/>
              </a:rPr>
              <a:t>15,000</a:t>
            </a:r>
            <a:r>
              <a:rPr sz="1100" b="1" spc="-35" dirty="0">
                <a:cs typeface="Graphik Semibold"/>
              </a:rPr>
              <a:t> </a:t>
            </a:r>
            <a:r>
              <a:rPr sz="1100" b="1" spc="-25" dirty="0">
                <a:cs typeface="Graphik Semibold"/>
              </a:rPr>
              <a:t>people</a:t>
            </a:r>
            <a:r>
              <a:rPr lang="en-GB" sz="1100" b="1" spc="-25" dirty="0">
                <a:cs typeface="Graphik Semibold"/>
              </a:rPr>
              <a:t>.</a:t>
            </a:r>
          </a:p>
          <a:p>
            <a:pPr marR="336550">
              <a:lnSpc>
                <a:spcPts val="1100"/>
              </a:lnSpc>
            </a:pPr>
            <a:endParaRPr lang="en-GB" sz="800" dirty="0">
              <a:cs typeface="Graphik Semibold"/>
            </a:endParaRPr>
          </a:p>
          <a:p>
            <a:pPr marR="336550">
              <a:lnSpc>
                <a:spcPts val="1100"/>
              </a:lnSpc>
              <a:spcAft>
                <a:spcPts val="600"/>
              </a:spcAft>
            </a:pPr>
            <a:r>
              <a:rPr lang="en-GB" sz="800" dirty="0">
                <a:cs typeface="Graphik Semibold"/>
              </a:rPr>
              <a:t>The SPZ will help create a modern and sustainable industrial estate that meets the needs of SEGRO customers, their employees and the community of Slough.</a:t>
            </a:r>
          </a:p>
          <a:p>
            <a:pPr marR="336550">
              <a:lnSpc>
                <a:spcPts val="1100"/>
              </a:lnSpc>
              <a:spcAft>
                <a:spcPts val="600"/>
              </a:spcAft>
            </a:pPr>
            <a:r>
              <a:rPr lang="en-GB" sz="800" spc="-10" dirty="0">
                <a:cs typeface="Graphik Regular"/>
              </a:rPr>
              <a:t>The SPZ allows Slough</a:t>
            </a:r>
            <a:r>
              <a:rPr lang="en-GB" sz="800" spc="-30" dirty="0">
                <a:cs typeface="Graphik Regular"/>
              </a:rPr>
              <a:t> </a:t>
            </a:r>
            <a:r>
              <a:rPr lang="en-GB" sz="800" spc="-25" dirty="0">
                <a:cs typeface="Graphik Regular"/>
              </a:rPr>
              <a:t>Trading</a:t>
            </a:r>
            <a:r>
              <a:rPr lang="en-GB" sz="800" spc="-30" dirty="0">
                <a:cs typeface="Graphik Regular"/>
              </a:rPr>
              <a:t> </a:t>
            </a:r>
            <a:r>
              <a:rPr lang="en-GB" sz="800" spc="-10" dirty="0">
                <a:cs typeface="Graphik Regular"/>
              </a:rPr>
              <a:t>Estate</a:t>
            </a:r>
            <a:r>
              <a:rPr lang="en-GB" sz="800" spc="-30" dirty="0">
                <a:cs typeface="Graphik Regular"/>
              </a:rPr>
              <a:t> to continue </a:t>
            </a:r>
            <a:r>
              <a:rPr lang="en-GB" sz="800" spc="-10" dirty="0">
                <a:cs typeface="Graphik Regular"/>
              </a:rPr>
              <a:t>to</a:t>
            </a:r>
            <a:r>
              <a:rPr lang="en-GB" sz="800" spc="-30" dirty="0">
                <a:cs typeface="Graphik Regular"/>
              </a:rPr>
              <a:t> </a:t>
            </a:r>
            <a:r>
              <a:rPr lang="en-GB" sz="800" spc="-10" dirty="0">
                <a:cs typeface="Graphik Regular"/>
              </a:rPr>
              <a:t>respond</a:t>
            </a:r>
            <a:r>
              <a:rPr lang="en-GB" sz="800" spc="-30" dirty="0">
                <a:cs typeface="Graphik Regular"/>
              </a:rPr>
              <a:t> </a:t>
            </a:r>
            <a:r>
              <a:rPr lang="en-GB" sz="800" spc="-10" dirty="0">
                <a:cs typeface="Graphik Regular"/>
              </a:rPr>
              <a:t>quickly to</a:t>
            </a:r>
            <a:r>
              <a:rPr lang="en-GB" sz="800" spc="-45" dirty="0">
                <a:cs typeface="Graphik Regular"/>
              </a:rPr>
              <a:t> </a:t>
            </a:r>
            <a:r>
              <a:rPr lang="en-GB" sz="800" spc="-10" dirty="0">
                <a:cs typeface="Graphik Regular"/>
              </a:rPr>
              <a:t>changes</a:t>
            </a:r>
            <a:r>
              <a:rPr lang="en-GB" sz="800" spc="-45" dirty="0">
                <a:cs typeface="Graphik Regular"/>
              </a:rPr>
              <a:t> </a:t>
            </a:r>
            <a:r>
              <a:rPr lang="en-GB" sz="800" spc="-10" dirty="0">
                <a:cs typeface="Graphik Regular"/>
              </a:rPr>
              <a:t>in</a:t>
            </a:r>
            <a:r>
              <a:rPr lang="en-GB" sz="800" spc="-40" dirty="0">
                <a:cs typeface="Graphik Regular"/>
              </a:rPr>
              <a:t> </a:t>
            </a:r>
            <a:r>
              <a:rPr lang="en-GB" sz="800" spc="-10" dirty="0">
                <a:cs typeface="Graphik Regular"/>
              </a:rPr>
              <a:t>the</a:t>
            </a:r>
            <a:r>
              <a:rPr lang="en-GB" sz="800" spc="-45" dirty="0">
                <a:cs typeface="Graphik Regular"/>
              </a:rPr>
              <a:t> </a:t>
            </a:r>
            <a:r>
              <a:rPr lang="en-GB" sz="800" spc="-10" dirty="0">
                <a:cs typeface="Graphik Regular"/>
              </a:rPr>
              <a:t>economy</a:t>
            </a:r>
            <a:r>
              <a:rPr lang="en-GB" sz="800" spc="-45" dirty="0">
                <a:cs typeface="Graphik Regular"/>
              </a:rPr>
              <a:t> </a:t>
            </a:r>
            <a:r>
              <a:rPr lang="en-GB" sz="800" spc="-10" dirty="0">
                <a:cs typeface="Graphik Regular"/>
              </a:rPr>
              <a:t>that</a:t>
            </a:r>
            <a:r>
              <a:rPr lang="en-GB" sz="800" spc="-40" dirty="0">
                <a:cs typeface="Graphik Regular"/>
              </a:rPr>
              <a:t> </a:t>
            </a:r>
            <a:r>
              <a:rPr lang="en-GB" sz="800" spc="-20" dirty="0">
                <a:cs typeface="Graphik Regular"/>
              </a:rPr>
              <a:t>are</a:t>
            </a:r>
            <a:r>
              <a:rPr lang="en-GB" sz="800" spc="-45" dirty="0">
                <a:cs typeface="Graphik Regular"/>
              </a:rPr>
              <a:t> </a:t>
            </a:r>
            <a:r>
              <a:rPr lang="en-GB" sz="800" spc="-10" dirty="0">
                <a:cs typeface="Graphik Regular"/>
              </a:rPr>
              <a:t>driven</a:t>
            </a:r>
            <a:r>
              <a:rPr lang="en-GB" sz="800" spc="-40" dirty="0">
                <a:cs typeface="Graphik Regular"/>
              </a:rPr>
              <a:t> </a:t>
            </a:r>
            <a:r>
              <a:rPr lang="en-GB" sz="800" spc="-20" dirty="0">
                <a:cs typeface="Graphik Regular"/>
              </a:rPr>
              <a:t>by</a:t>
            </a:r>
            <a:r>
              <a:rPr lang="en-GB" sz="800" spc="-45" dirty="0">
                <a:cs typeface="Graphik Regular"/>
              </a:rPr>
              <a:t> </a:t>
            </a:r>
            <a:r>
              <a:rPr lang="en-GB" sz="800" spc="-10" dirty="0">
                <a:cs typeface="Graphik Regular"/>
              </a:rPr>
              <a:t>technological advancements,</a:t>
            </a:r>
            <a:r>
              <a:rPr lang="en-GB" sz="800" spc="-40" dirty="0">
                <a:cs typeface="Graphik Regular"/>
              </a:rPr>
              <a:t> </a:t>
            </a:r>
            <a:r>
              <a:rPr lang="en-GB" sz="800" spc="-10" dirty="0">
                <a:cs typeface="Graphik Regular"/>
              </a:rPr>
              <a:t>climate</a:t>
            </a:r>
            <a:r>
              <a:rPr lang="en-GB" sz="800" spc="-35" dirty="0">
                <a:cs typeface="Graphik Regular"/>
              </a:rPr>
              <a:t> </a:t>
            </a:r>
            <a:r>
              <a:rPr lang="en-GB" sz="800" spc="-10" dirty="0">
                <a:cs typeface="Graphik Regular"/>
              </a:rPr>
              <a:t>change,</a:t>
            </a:r>
            <a:r>
              <a:rPr lang="en-GB" sz="800" spc="-35" dirty="0">
                <a:cs typeface="Graphik Regular"/>
              </a:rPr>
              <a:t> </a:t>
            </a:r>
            <a:r>
              <a:rPr lang="en-GB" sz="800" spc="-10" dirty="0">
                <a:cs typeface="Graphik Regular"/>
              </a:rPr>
              <a:t>and</a:t>
            </a:r>
            <a:r>
              <a:rPr lang="en-GB" sz="800" spc="-35" dirty="0">
                <a:cs typeface="Graphik Regular"/>
              </a:rPr>
              <a:t> </a:t>
            </a:r>
            <a:r>
              <a:rPr lang="en-GB" sz="800" spc="-10" dirty="0">
                <a:cs typeface="Graphik Regular"/>
              </a:rPr>
              <a:t>globalisation</a:t>
            </a:r>
            <a:r>
              <a:rPr lang="en-GB" sz="800" spc="-35" dirty="0">
                <a:cs typeface="Graphik Regular"/>
              </a:rPr>
              <a:t> </a:t>
            </a:r>
            <a:r>
              <a:rPr lang="en-GB" sz="800" spc="-25" dirty="0">
                <a:cs typeface="Graphik Regular"/>
              </a:rPr>
              <a:t>to </a:t>
            </a:r>
            <a:r>
              <a:rPr lang="en-GB" sz="800" spc="-10" dirty="0">
                <a:cs typeface="Graphik Regular"/>
              </a:rPr>
              <a:t>maintain</a:t>
            </a:r>
            <a:r>
              <a:rPr lang="en-GB" sz="800" spc="-35" dirty="0">
                <a:cs typeface="Graphik Regular"/>
              </a:rPr>
              <a:t> </a:t>
            </a:r>
            <a:r>
              <a:rPr lang="en-GB" sz="800" spc="-10" dirty="0">
                <a:cs typeface="Graphik Regular"/>
              </a:rPr>
              <a:t>its</a:t>
            </a:r>
            <a:r>
              <a:rPr lang="en-GB" sz="800" spc="-35" dirty="0">
                <a:cs typeface="Graphik Regular"/>
              </a:rPr>
              <a:t> </a:t>
            </a:r>
            <a:r>
              <a:rPr lang="en-GB" sz="800" spc="-10" dirty="0">
                <a:cs typeface="Graphik Regular"/>
              </a:rPr>
              <a:t>position</a:t>
            </a:r>
            <a:r>
              <a:rPr lang="en-GB" sz="800" spc="-30" dirty="0">
                <a:cs typeface="Graphik Regular"/>
              </a:rPr>
              <a:t> </a:t>
            </a:r>
            <a:r>
              <a:rPr lang="en-GB" sz="800" spc="-10" dirty="0">
                <a:cs typeface="Graphik Regular"/>
              </a:rPr>
              <a:t>as</a:t>
            </a:r>
            <a:r>
              <a:rPr lang="en-GB" sz="800" spc="-35" dirty="0">
                <a:cs typeface="Graphik Regular"/>
              </a:rPr>
              <a:t> </a:t>
            </a:r>
            <a:r>
              <a:rPr lang="en-GB" sz="800" spc="-10" dirty="0">
                <a:cs typeface="Graphik Regular"/>
              </a:rPr>
              <a:t>a</a:t>
            </a:r>
            <a:r>
              <a:rPr lang="en-GB" sz="800" spc="-30" dirty="0">
                <a:cs typeface="Graphik Regular"/>
              </a:rPr>
              <a:t> </a:t>
            </a:r>
            <a:r>
              <a:rPr lang="en-GB" sz="800" spc="-10" dirty="0">
                <a:cs typeface="Graphik Regular"/>
              </a:rPr>
              <a:t>leading</a:t>
            </a:r>
            <a:r>
              <a:rPr lang="en-GB" sz="800" spc="-35" dirty="0">
                <a:cs typeface="Graphik Regular"/>
              </a:rPr>
              <a:t> </a:t>
            </a:r>
            <a:r>
              <a:rPr lang="en-GB" sz="800" spc="-10" dirty="0">
                <a:cs typeface="Graphik Regular"/>
              </a:rPr>
              <a:t>business</a:t>
            </a:r>
            <a:r>
              <a:rPr lang="en-GB" sz="800" spc="-30" dirty="0">
                <a:cs typeface="Graphik Regular"/>
              </a:rPr>
              <a:t> </a:t>
            </a:r>
            <a:r>
              <a:rPr lang="en-GB" sz="800" spc="-10" dirty="0">
                <a:cs typeface="Graphik Regular"/>
              </a:rPr>
              <a:t>destination</a:t>
            </a:r>
            <a:r>
              <a:rPr lang="en-GB" sz="800" spc="-35" dirty="0">
                <a:cs typeface="Graphik Regular"/>
              </a:rPr>
              <a:t> </a:t>
            </a:r>
            <a:r>
              <a:rPr lang="en-GB" sz="800" spc="-25" dirty="0">
                <a:cs typeface="Graphik Regular"/>
              </a:rPr>
              <a:t>for</a:t>
            </a:r>
            <a:r>
              <a:rPr lang="en-GB" sz="800" spc="-10" dirty="0">
                <a:cs typeface="Graphik Regular"/>
              </a:rPr>
              <a:t> investment</a:t>
            </a:r>
            <a:r>
              <a:rPr lang="en-GB" sz="800" spc="-40" dirty="0">
                <a:cs typeface="Graphik Regular"/>
              </a:rPr>
              <a:t> </a:t>
            </a:r>
            <a:r>
              <a:rPr lang="en-GB" sz="800" spc="-10" dirty="0">
                <a:cs typeface="Graphik Regular"/>
              </a:rPr>
              <a:t>and</a:t>
            </a:r>
            <a:r>
              <a:rPr lang="en-GB" sz="800" spc="-35" dirty="0">
                <a:cs typeface="Graphik Regular"/>
              </a:rPr>
              <a:t> </a:t>
            </a:r>
            <a:r>
              <a:rPr lang="en-GB" sz="800" spc="-10" dirty="0">
                <a:cs typeface="Graphik Regular"/>
              </a:rPr>
              <a:t>business</a:t>
            </a:r>
            <a:r>
              <a:rPr lang="en-GB" sz="800" spc="-35" dirty="0">
                <a:cs typeface="Graphik Regular"/>
              </a:rPr>
              <a:t> </a:t>
            </a:r>
            <a:r>
              <a:rPr lang="en-GB" sz="800" spc="-10" dirty="0">
                <a:cs typeface="Graphik Regular"/>
              </a:rPr>
              <a:t>growth.</a:t>
            </a:r>
            <a:endParaRPr lang="en-GB" sz="800" dirty="0">
              <a:cs typeface="Graphik Regular"/>
            </a:endParaRPr>
          </a:p>
          <a:p>
            <a:pPr marL="12700" marR="36830">
              <a:lnSpc>
                <a:spcPct val="102899"/>
              </a:lnSpc>
            </a:pPr>
            <a:endParaRPr sz="850" dirty="0">
              <a:cs typeface="Graphik Regular"/>
            </a:endParaRPr>
          </a:p>
        </p:txBody>
      </p:sp>
      <p:sp>
        <p:nvSpPr>
          <p:cNvPr id="89" name="object 6">
            <a:extLst>
              <a:ext uri="{FF2B5EF4-FFF2-40B4-BE49-F238E27FC236}">
                <a16:creationId xmlns:a16="http://schemas.microsoft.com/office/drawing/2014/main" id="{D6BD23D4-9B48-08F0-A71A-A1B334F3F20B}"/>
              </a:ext>
            </a:extLst>
          </p:cNvPr>
          <p:cNvSpPr txBox="1"/>
          <p:nvPr/>
        </p:nvSpPr>
        <p:spPr>
          <a:xfrm>
            <a:off x="530155" y="4702895"/>
            <a:ext cx="3459214" cy="359073"/>
          </a:xfrm>
          <a:prstGeom prst="rect">
            <a:avLst/>
          </a:prstGeom>
        </p:spPr>
        <p:txBody>
          <a:bodyPr vert="horz" wrap="square" lIns="0" tIns="25400" rIns="0" bIns="0" rtlCol="0">
            <a:spAutoFit/>
          </a:bodyPr>
          <a:lstStyle/>
          <a:p>
            <a:pPr marR="5080">
              <a:lnSpc>
                <a:spcPts val="1300"/>
              </a:lnSpc>
            </a:pPr>
            <a:r>
              <a:rPr lang="en-GB" sz="1100" b="1" spc="-25" dirty="0">
                <a:cs typeface="Graphik Semibold"/>
              </a:rPr>
              <a:t>The</a:t>
            </a:r>
            <a:r>
              <a:rPr sz="1100" b="1" spc="-50" dirty="0">
                <a:cs typeface="Graphik Semibold"/>
              </a:rPr>
              <a:t> </a:t>
            </a:r>
            <a:r>
              <a:rPr sz="1100" b="1" spc="-25" dirty="0">
                <a:cs typeface="Graphik Semibold"/>
              </a:rPr>
              <a:t>vision</a:t>
            </a:r>
            <a:r>
              <a:rPr lang="en-GB" sz="1100" b="1" spc="-25" dirty="0">
                <a:cs typeface="Graphik Semibold"/>
              </a:rPr>
              <a:t> for the Slough Trading Estate</a:t>
            </a:r>
            <a:r>
              <a:rPr sz="1100" b="1" spc="-50" dirty="0">
                <a:cs typeface="Graphik Semibold"/>
              </a:rPr>
              <a:t> </a:t>
            </a:r>
            <a:r>
              <a:rPr sz="1100" b="1" spc="-10" dirty="0">
                <a:cs typeface="Graphik Semibold"/>
              </a:rPr>
              <a:t>is</a:t>
            </a:r>
            <a:r>
              <a:rPr sz="1100" b="1" spc="-50" dirty="0">
                <a:cs typeface="Graphik Semibold"/>
              </a:rPr>
              <a:t> </a:t>
            </a:r>
            <a:r>
              <a:rPr sz="1100" b="1" spc="-25" dirty="0">
                <a:cs typeface="Graphik Semibold"/>
              </a:rPr>
              <a:t>to</a:t>
            </a:r>
            <a:r>
              <a:rPr sz="1100" b="1" spc="-50" dirty="0">
                <a:cs typeface="Graphik Semibold"/>
              </a:rPr>
              <a:t> </a:t>
            </a:r>
            <a:r>
              <a:rPr sz="1100" b="1" spc="-30" dirty="0">
                <a:cs typeface="Graphik Semibold"/>
              </a:rPr>
              <a:t>provide</a:t>
            </a:r>
            <a:r>
              <a:rPr sz="1100" b="1" spc="-50" dirty="0">
                <a:cs typeface="Graphik Semibold"/>
              </a:rPr>
              <a:t> </a:t>
            </a:r>
            <a:r>
              <a:rPr sz="1100" b="1" spc="-20" dirty="0">
                <a:cs typeface="Graphik Semibold"/>
              </a:rPr>
              <a:t>the</a:t>
            </a:r>
            <a:r>
              <a:rPr sz="1100" b="1" spc="-50" dirty="0">
                <a:cs typeface="Graphik Semibold"/>
              </a:rPr>
              <a:t> </a:t>
            </a:r>
            <a:r>
              <a:rPr sz="1100" b="1" spc="-10" dirty="0">
                <a:cs typeface="Graphik Semibold"/>
              </a:rPr>
              <a:t>best</a:t>
            </a:r>
            <a:r>
              <a:rPr sz="1100" b="1" spc="-50" dirty="0">
                <a:cs typeface="Graphik Semibold"/>
              </a:rPr>
              <a:t> </a:t>
            </a:r>
            <a:r>
              <a:rPr sz="1100" b="1" spc="-20" dirty="0">
                <a:cs typeface="Graphik Semibold"/>
              </a:rPr>
              <a:t>place</a:t>
            </a:r>
            <a:r>
              <a:rPr lang="en-GB" sz="1100" b="1" spc="-20" dirty="0">
                <a:cs typeface="Graphik Semibold"/>
              </a:rPr>
              <a:t> </a:t>
            </a:r>
            <a:r>
              <a:rPr sz="1100" b="1" spc="-25" dirty="0">
                <a:cs typeface="Graphik Semibold"/>
              </a:rPr>
              <a:t>in</a:t>
            </a:r>
            <a:r>
              <a:rPr sz="1100" b="1" spc="-50" dirty="0">
                <a:cs typeface="Graphik Semibold"/>
              </a:rPr>
              <a:t> </a:t>
            </a:r>
            <a:r>
              <a:rPr sz="1100" b="1" spc="-20" dirty="0">
                <a:cs typeface="Graphik Semibold"/>
              </a:rPr>
              <a:t>the</a:t>
            </a:r>
            <a:r>
              <a:rPr sz="1100" b="1" spc="-45" dirty="0">
                <a:cs typeface="Graphik Semibold"/>
              </a:rPr>
              <a:t> </a:t>
            </a:r>
            <a:r>
              <a:rPr sz="1100" b="1" spc="-20" dirty="0">
                <a:cs typeface="Graphik Semibold"/>
              </a:rPr>
              <a:t>UK</a:t>
            </a:r>
            <a:r>
              <a:rPr sz="1100" b="1" spc="-45" dirty="0">
                <a:cs typeface="Graphik Semibold"/>
              </a:rPr>
              <a:t> </a:t>
            </a:r>
            <a:r>
              <a:rPr sz="1100" b="1" spc="-30" dirty="0">
                <a:cs typeface="Graphik Semibold"/>
              </a:rPr>
              <a:t>for</a:t>
            </a:r>
            <a:r>
              <a:rPr sz="1100" b="1" spc="-45" dirty="0">
                <a:cs typeface="Graphik Semibold"/>
              </a:rPr>
              <a:t> </a:t>
            </a:r>
            <a:r>
              <a:rPr sz="1100" b="1" spc="-20" dirty="0">
                <a:cs typeface="Graphik Semibold"/>
              </a:rPr>
              <a:t>business</a:t>
            </a:r>
            <a:r>
              <a:rPr sz="1100" b="1" spc="-45" dirty="0">
                <a:cs typeface="Graphik Semibold"/>
              </a:rPr>
              <a:t> </a:t>
            </a:r>
            <a:r>
              <a:rPr sz="1100" b="1" spc="-25" dirty="0">
                <a:cs typeface="Graphik Semibold"/>
              </a:rPr>
              <a:t>to</a:t>
            </a:r>
            <a:r>
              <a:rPr sz="1100" b="1" spc="-45" dirty="0">
                <a:cs typeface="Graphik Semibold"/>
              </a:rPr>
              <a:t> </a:t>
            </a:r>
            <a:r>
              <a:rPr sz="1100" b="1" spc="-10" dirty="0">
                <a:cs typeface="Graphik Semibold"/>
              </a:rPr>
              <a:t>thrive.</a:t>
            </a:r>
            <a:endParaRPr sz="1100" dirty="0">
              <a:cs typeface="Graphik Semibold"/>
            </a:endParaRPr>
          </a:p>
        </p:txBody>
      </p:sp>
      <p:grpSp>
        <p:nvGrpSpPr>
          <p:cNvPr id="102" name="Group 101">
            <a:extLst>
              <a:ext uri="{FF2B5EF4-FFF2-40B4-BE49-F238E27FC236}">
                <a16:creationId xmlns:a16="http://schemas.microsoft.com/office/drawing/2014/main" id="{D9E7DB0E-F6D6-652B-70B3-AABD416520AF}"/>
              </a:ext>
            </a:extLst>
          </p:cNvPr>
          <p:cNvGrpSpPr/>
          <p:nvPr/>
        </p:nvGrpSpPr>
        <p:grpSpPr>
          <a:xfrm>
            <a:off x="364462" y="5195170"/>
            <a:ext cx="5497496" cy="3627828"/>
            <a:chOff x="364462" y="5195170"/>
            <a:chExt cx="5497496" cy="3627828"/>
          </a:xfrm>
        </p:grpSpPr>
        <p:sp>
          <p:nvSpPr>
            <p:cNvPr id="54" name="object 9">
              <a:extLst>
                <a:ext uri="{FF2B5EF4-FFF2-40B4-BE49-F238E27FC236}">
                  <a16:creationId xmlns:a16="http://schemas.microsoft.com/office/drawing/2014/main" id="{1EC2DA29-427F-E5B4-3265-A6CD2A09DF82}"/>
                </a:ext>
              </a:extLst>
            </p:cNvPr>
            <p:cNvSpPr/>
            <p:nvPr/>
          </p:nvSpPr>
          <p:spPr>
            <a:xfrm>
              <a:off x="530226" y="5195170"/>
              <a:ext cx="2531382" cy="1733436"/>
            </a:xfrm>
            <a:custGeom>
              <a:avLst/>
              <a:gdLst/>
              <a:ahLst/>
              <a:cxnLst/>
              <a:rect l="l" t="t" r="r" b="b"/>
              <a:pathLst>
                <a:path w="3024504" h="2041525">
                  <a:moveTo>
                    <a:pt x="2888996" y="0"/>
                  </a:moveTo>
                  <a:lnTo>
                    <a:pt x="135001" y="0"/>
                  </a:lnTo>
                  <a:lnTo>
                    <a:pt x="92329" y="6882"/>
                  </a:lnTo>
                  <a:lnTo>
                    <a:pt x="55269" y="26046"/>
                  </a:lnTo>
                  <a:lnTo>
                    <a:pt x="26046" y="55269"/>
                  </a:lnTo>
                  <a:lnTo>
                    <a:pt x="6882" y="92329"/>
                  </a:lnTo>
                  <a:lnTo>
                    <a:pt x="0" y="135001"/>
                  </a:lnTo>
                  <a:lnTo>
                    <a:pt x="0" y="1906333"/>
                  </a:lnTo>
                  <a:lnTo>
                    <a:pt x="6882" y="1949005"/>
                  </a:lnTo>
                  <a:lnTo>
                    <a:pt x="26046" y="1986064"/>
                  </a:lnTo>
                  <a:lnTo>
                    <a:pt x="55269" y="2015287"/>
                  </a:lnTo>
                  <a:lnTo>
                    <a:pt x="92329" y="2034452"/>
                  </a:lnTo>
                  <a:lnTo>
                    <a:pt x="135001" y="2041334"/>
                  </a:lnTo>
                  <a:lnTo>
                    <a:pt x="2888996" y="2041334"/>
                  </a:lnTo>
                  <a:lnTo>
                    <a:pt x="2931667" y="2034452"/>
                  </a:lnTo>
                  <a:lnTo>
                    <a:pt x="2968727" y="2015287"/>
                  </a:lnTo>
                  <a:lnTo>
                    <a:pt x="2997950" y="1986064"/>
                  </a:lnTo>
                  <a:lnTo>
                    <a:pt x="3017114" y="1949005"/>
                  </a:lnTo>
                  <a:lnTo>
                    <a:pt x="3023997" y="1906333"/>
                  </a:lnTo>
                  <a:lnTo>
                    <a:pt x="3023997" y="135001"/>
                  </a:lnTo>
                  <a:lnTo>
                    <a:pt x="3017114" y="92329"/>
                  </a:lnTo>
                  <a:lnTo>
                    <a:pt x="2997950" y="55269"/>
                  </a:lnTo>
                  <a:lnTo>
                    <a:pt x="2968727" y="26046"/>
                  </a:lnTo>
                  <a:lnTo>
                    <a:pt x="2931667" y="6882"/>
                  </a:lnTo>
                  <a:lnTo>
                    <a:pt x="2888996" y="0"/>
                  </a:lnTo>
                  <a:close/>
                </a:path>
              </a:pathLst>
            </a:custGeom>
            <a:solidFill>
              <a:srgbClr val="DBE0E3"/>
            </a:solidFill>
          </p:spPr>
          <p:txBody>
            <a:bodyPr wrap="square" lIns="0" tIns="0" rIns="0" bIns="0" rtlCol="0"/>
            <a:lstStyle/>
            <a:p>
              <a:endParaRPr dirty="0"/>
            </a:p>
          </p:txBody>
        </p:sp>
        <p:sp>
          <p:nvSpPr>
            <p:cNvPr id="83" name="object 9">
              <a:extLst>
                <a:ext uri="{FF2B5EF4-FFF2-40B4-BE49-F238E27FC236}">
                  <a16:creationId xmlns:a16="http://schemas.microsoft.com/office/drawing/2014/main" id="{C93517FE-EB4C-DC0D-AB96-E86E18707853}"/>
                </a:ext>
              </a:extLst>
            </p:cNvPr>
            <p:cNvSpPr/>
            <p:nvPr/>
          </p:nvSpPr>
          <p:spPr>
            <a:xfrm>
              <a:off x="3330576" y="5203612"/>
              <a:ext cx="2531382" cy="1733436"/>
            </a:xfrm>
            <a:custGeom>
              <a:avLst/>
              <a:gdLst/>
              <a:ahLst/>
              <a:cxnLst/>
              <a:rect l="l" t="t" r="r" b="b"/>
              <a:pathLst>
                <a:path w="3024504" h="2041525">
                  <a:moveTo>
                    <a:pt x="2888996" y="0"/>
                  </a:moveTo>
                  <a:lnTo>
                    <a:pt x="135001" y="0"/>
                  </a:lnTo>
                  <a:lnTo>
                    <a:pt x="92329" y="6882"/>
                  </a:lnTo>
                  <a:lnTo>
                    <a:pt x="55269" y="26046"/>
                  </a:lnTo>
                  <a:lnTo>
                    <a:pt x="26046" y="55269"/>
                  </a:lnTo>
                  <a:lnTo>
                    <a:pt x="6882" y="92329"/>
                  </a:lnTo>
                  <a:lnTo>
                    <a:pt x="0" y="135001"/>
                  </a:lnTo>
                  <a:lnTo>
                    <a:pt x="0" y="1906333"/>
                  </a:lnTo>
                  <a:lnTo>
                    <a:pt x="6882" y="1949005"/>
                  </a:lnTo>
                  <a:lnTo>
                    <a:pt x="26046" y="1986064"/>
                  </a:lnTo>
                  <a:lnTo>
                    <a:pt x="55269" y="2015287"/>
                  </a:lnTo>
                  <a:lnTo>
                    <a:pt x="92329" y="2034452"/>
                  </a:lnTo>
                  <a:lnTo>
                    <a:pt x="135001" y="2041334"/>
                  </a:lnTo>
                  <a:lnTo>
                    <a:pt x="2888996" y="2041334"/>
                  </a:lnTo>
                  <a:lnTo>
                    <a:pt x="2931667" y="2034452"/>
                  </a:lnTo>
                  <a:lnTo>
                    <a:pt x="2968727" y="2015287"/>
                  </a:lnTo>
                  <a:lnTo>
                    <a:pt x="2997950" y="1986064"/>
                  </a:lnTo>
                  <a:lnTo>
                    <a:pt x="3017114" y="1949005"/>
                  </a:lnTo>
                  <a:lnTo>
                    <a:pt x="3023997" y="1906333"/>
                  </a:lnTo>
                  <a:lnTo>
                    <a:pt x="3023997" y="135001"/>
                  </a:lnTo>
                  <a:lnTo>
                    <a:pt x="3017114" y="92329"/>
                  </a:lnTo>
                  <a:lnTo>
                    <a:pt x="2997950" y="55269"/>
                  </a:lnTo>
                  <a:lnTo>
                    <a:pt x="2968727" y="26046"/>
                  </a:lnTo>
                  <a:lnTo>
                    <a:pt x="2931667" y="6882"/>
                  </a:lnTo>
                  <a:lnTo>
                    <a:pt x="2888996" y="0"/>
                  </a:lnTo>
                  <a:close/>
                </a:path>
              </a:pathLst>
            </a:custGeom>
            <a:solidFill>
              <a:srgbClr val="DBE0E3"/>
            </a:solidFill>
          </p:spPr>
          <p:txBody>
            <a:bodyPr wrap="square" lIns="0" tIns="0" rIns="0" bIns="0" rtlCol="0"/>
            <a:lstStyle/>
            <a:p>
              <a:endParaRPr dirty="0"/>
            </a:p>
          </p:txBody>
        </p:sp>
        <p:sp>
          <p:nvSpPr>
            <p:cNvPr id="84" name="object 9">
              <a:extLst>
                <a:ext uri="{FF2B5EF4-FFF2-40B4-BE49-F238E27FC236}">
                  <a16:creationId xmlns:a16="http://schemas.microsoft.com/office/drawing/2014/main" id="{A1C33CC0-F9D6-E2E6-B71D-FC7CCC45F37D}"/>
                </a:ext>
              </a:extLst>
            </p:cNvPr>
            <p:cNvSpPr/>
            <p:nvPr/>
          </p:nvSpPr>
          <p:spPr>
            <a:xfrm>
              <a:off x="530226" y="7081120"/>
              <a:ext cx="2531382" cy="1733436"/>
            </a:xfrm>
            <a:custGeom>
              <a:avLst/>
              <a:gdLst/>
              <a:ahLst/>
              <a:cxnLst/>
              <a:rect l="l" t="t" r="r" b="b"/>
              <a:pathLst>
                <a:path w="3024504" h="2041525">
                  <a:moveTo>
                    <a:pt x="2888996" y="0"/>
                  </a:moveTo>
                  <a:lnTo>
                    <a:pt x="135001" y="0"/>
                  </a:lnTo>
                  <a:lnTo>
                    <a:pt x="92329" y="6882"/>
                  </a:lnTo>
                  <a:lnTo>
                    <a:pt x="55269" y="26046"/>
                  </a:lnTo>
                  <a:lnTo>
                    <a:pt x="26046" y="55269"/>
                  </a:lnTo>
                  <a:lnTo>
                    <a:pt x="6882" y="92329"/>
                  </a:lnTo>
                  <a:lnTo>
                    <a:pt x="0" y="135001"/>
                  </a:lnTo>
                  <a:lnTo>
                    <a:pt x="0" y="1906333"/>
                  </a:lnTo>
                  <a:lnTo>
                    <a:pt x="6882" y="1949005"/>
                  </a:lnTo>
                  <a:lnTo>
                    <a:pt x="26046" y="1986064"/>
                  </a:lnTo>
                  <a:lnTo>
                    <a:pt x="55269" y="2015287"/>
                  </a:lnTo>
                  <a:lnTo>
                    <a:pt x="92329" y="2034452"/>
                  </a:lnTo>
                  <a:lnTo>
                    <a:pt x="135001" y="2041334"/>
                  </a:lnTo>
                  <a:lnTo>
                    <a:pt x="2888996" y="2041334"/>
                  </a:lnTo>
                  <a:lnTo>
                    <a:pt x="2931667" y="2034452"/>
                  </a:lnTo>
                  <a:lnTo>
                    <a:pt x="2968727" y="2015287"/>
                  </a:lnTo>
                  <a:lnTo>
                    <a:pt x="2997950" y="1986064"/>
                  </a:lnTo>
                  <a:lnTo>
                    <a:pt x="3017114" y="1949005"/>
                  </a:lnTo>
                  <a:lnTo>
                    <a:pt x="3023997" y="1906333"/>
                  </a:lnTo>
                  <a:lnTo>
                    <a:pt x="3023997" y="135001"/>
                  </a:lnTo>
                  <a:lnTo>
                    <a:pt x="3017114" y="92329"/>
                  </a:lnTo>
                  <a:lnTo>
                    <a:pt x="2997950" y="55269"/>
                  </a:lnTo>
                  <a:lnTo>
                    <a:pt x="2968727" y="26046"/>
                  </a:lnTo>
                  <a:lnTo>
                    <a:pt x="2931667" y="6882"/>
                  </a:lnTo>
                  <a:lnTo>
                    <a:pt x="2888996" y="0"/>
                  </a:lnTo>
                  <a:close/>
                </a:path>
              </a:pathLst>
            </a:custGeom>
            <a:solidFill>
              <a:srgbClr val="DBE0E3"/>
            </a:solidFill>
          </p:spPr>
          <p:txBody>
            <a:bodyPr wrap="square" lIns="0" tIns="0" rIns="0" bIns="0" rtlCol="0"/>
            <a:lstStyle/>
            <a:p>
              <a:endParaRPr dirty="0"/>
            </a:p>
          </p:txBody>
        </p:sp>
        <p:sp>
          <p:nvSpPr>
            <p:cNvPr id="85" name="object 9">
              <a:extLst>
                <a:ext uri="{FF2B5EF4-FFF2-40B4-BE49-F238E27FC236}">
                  <a16:creationId xmlns:a16="http://schemas.microsoft.com/office/drawing/2014/main" id="{ADFBA308-EF05-16A5-4084-CE5E72C8557F}"/>
                </a:ext>
              </a:extLst>
            </p:cNvPr>
            <p:cNvSpPr/>
            <p:nvPr/>
          </p:nvSpPr>
          <p:spPr>
            <a:xfrm>
              <a:off x="3330576" y="7089562"/>
              <a:ext cx="2531382" cy="1733436"/>
            </a:xfrm>
            <a:custGeom>
              <a:avLst/>
              <a:gdLst/>
              <a:ahLst/>
              <a:cxnLst/>
              <a:rect l="l" t="t" r="r" b="b"/>
              <a:pathLst>
                <a:path w="3024504" h="2041525">
                  <a:moveTo>
                    <a:pt x="2888996" y="0"/>
                  </a:moveTo>
                  <a:lnTo>
                    <a:pt x="135001" y="0"/>
                  </a:lnTo>
                  <a:lnTo>
                    <a:pt x="92329" y="6882"/>
                  </a:lnTo>
                  <a:lnTo>
                    <a:pt x="55269" y="26046"/>
                  </a:lnTo>
                  <a:lnTo>
                    <a:pt x="26046" y="55269"/>
                  </a:lnTo>
                  <a:lnTo>
                    <a:pt x="6882" y="92329"/>
                  </a:lnTo>
                  <a:lnTo>
                    <a:pt x="0" y="135001"/>
                  </a:lnTo>
                  <a:lnTo>
                    <a:pt x="0" y="1906333"/>
                  </a:lnTo>
                  <a:lnTo>
                    <a:pt x="6882" y="1949005"/>
                  </a:lnTo>
                  <a:lnTo>
                    <a:pt x="26046" y="1986064"/>
                  </a:lnTo>
                  <a:lnTo>
                    <a:pt x="55269" y="2015287"/>
                  </a:lnTo>
                  <a:lnTo>
                    <a:pt x="92329" y="2034452"/>
                  </a:lnTo>
                  <a:lnTo>
                    <a:pt x="135001" y="2041334"/>
                  </a:lnTo>
                  <a:lnTo>
                    <a:pt x="2888996" y="2041334"/>
                  </a:lnTo>
                  <a:lnTo>
                    <a:pt x="2931667" y="2034452"/>
                  </a:lnTo>
                  <a:lnTo>
                    <a:pt x="2968727" y="2015287"/>
                  </a:lnTo>
                  <a:lnTo>
                    <a:pt x="2997950" y="1986064"/>
                  </a:lnTo>
                  <a:lnTo>
                    <a:pt x="3017114" y="1949005"/>
                  </a:lnTo>
                  <a:lnTo>
                    <a:pt x="3023997" y="1906333"/>
                  </a:lnTo>
                  <a:lnTo>
                    <a:pt x="3023997" y="135001"/>
                  </a:lnTo>
                  <a:lnTo>
                    <a:pt x="3017114" y="92329"/>
                  </a:lnTo>
                  <a:lnTo>
                    <a:pt x="2997950" y="55269"/>
                  </a:lnTo>
                  <a:lnTo>
                    <a:pt x="2968727" y="26046"/>
                  </a:lnTo>
                  <a:lnTo>
                    <a:pt x="2931667" y="6882"/>
                  </a:lnTo>
                  <a:lnTo>
                    <a:pt x="2888996" y="0"/>
                  </a:lnTo>
                  <a:close/>
                </a:path>
              </a:pathLst>
            </a:custGeom>
            <a:solidFill>
              <a:srgbClr val="DBE0E3"/>
            </a:solidFill>
          </p:spPr>
          <p:txBody>
            <a:bodyPr wrap="square" lIns="0" tIns="0" rIns="0" bIns="0" rtlCol="0"/>
            <a:lstStyle/>
            <a:p>
              <a:endParaRPr dirty="0"/>
            </a:p>
          </p:txBody>
        </p:sp>
        <p:sp>
          <p:nvSpPr>
            <p:cNvPr id="90" name="object 10">
              <a:extLst>
                <a:ext uri="{FF2B5EF4-FFF2-40B4-BE49-F238E27FC236}">
                  <a16:creationId xmlns:a16="http://schemas.microsoft.com/office/drawing/2014/main" id="{A48DA72E-E5D1-BB2E-0567-4D182A3FCBFD}"/>
                </a:ext>
              </a:extLst>
            </p:cNvPr>
            <p:cNvSpPr txBox="1"/>
            <p:nvPr/>
          </p:nvSpPr>
          <p:spPr>
            <a:xfrm>
              <a:off x="689889" y="6086540"/>
              <a:ext cx="2292072" cy="692497"/>
            </a:xfrm>
            <a:prstGeom prst="rect">
              <a:avLst/>
            </a:prstGeom>
          </p:spPr>
          <p:txBody>
            <a:bodyPr vert="horz" wrap="square" lIns="0" tIns="25400" rIns="0" bIns="0" rtlCol="0">
              <a:spAutoFit/>
            </a:bodyPr>
            <a:lstStyle/>
            <a:p>
              <a:pPr marR="5080">
                <a:lnSpc>
                  <a:spcPts val="1300"/>
                </a:lnSpc>
              </a:pPr>
              <a:r>
                <a:rPr sz="1100" b="1" spc="-10" dirty="0">
                  <a:cs typeface="Graphik Semibold"/>
                </a:rPr>
                <a:t>A</a:t>
              </a:r>
              <a:r>
                <a:rPr sz="1100" b="1" spc="-45" dirty="0">
                  <a:cs typeface="Graphik Semibold"/>
                </a:rPr>
                <a:t> </a:t>
              </a:r>
              <a:r>
                <a:rPr sz="1100" b="1" spc="-20" dirty="0">
                  <a:cs typeface="Graphik Semibold"/>
                </a:rPr>
                <a:t>place</a:t>
              </a:r>
              <a:r>
                <a:rPr sz="1100" b="1" spc="-45" dirty="0">
                  <a:cs typeface="Graphik Semibold"/>
                </a:rPr>
                <a:t> </a:t>
              </a:r>
              <a:r>
                <a:rPr sz="1100" b="1" spc="-25" dirty="0">
                  <a:cs typeface="Graphik Semibold"/>
                </a:rPr>
                <a:t>of</a:t>
              </a:r>
              <a:r>
                <a:rPr sz="1100" b="1" spc="-45" dirty="0">
                  <a:cs typeface="Graphik Semibold"/>
                </a:rPr>
                <a:t> </a:t>
              </a:r>
              <a:r>
                <a:rPr sz="1100" b="1" spc="-30" dirty="0">
                  <a:cs typeface="Graphik Semibold"/>
                </a:rPr>
                <a:t>excellence</a:t>
              </a:r>
              <a:r>
                <a:rPr sz="1100" b="1" spc="-45" dirty="0">
                  <a:cs typeface="Graphik Semibold"/>
                </a:rPr>
                <a:t> </a:t>
              </a:r>
              <a:r>
                <a:rPr sz="1100" b="1" spc="-25" dirty="0">
                  <a:cs typeface="Graphik Semibold"/>
                </a:rPr>
                <a:t>in</a:t>
              </a:r>
              <a:r>
                <a:rPr sz="1100" b="1" spc="-40" dirty="0">
                  <a:cs typeface="Graphik Semibold"/>
                </a:rPr>
                <a:t> </a:t>
              </a:r>
              <a:r>
                <a:rPr sz="1100" b="1" spc="-10" dirty="0">
                  <a:cs typeface="Graphik Semibold"/>
                </a:rPr>
                <a:t>design, </a:t>
              </a:r>
              <a:r>
                <a:rPr sz="1100" b="1" spc="-35" dirty="0">
                  <a:cs typeface="Graphik Semibold"/>
                </a:rPr>
                <a:t>functionality,</a:t>
              </a:r>
              <a:r>
                <a:rPr sz="1100" b="1" spc="-15" dirty="0">
                  <a:cs typeface="Graphik Semibold"/>
                </a:rPr>
                <a:t> </a:t>
              </a:r>
              <a:r>
                <a:rPr sz="1100" b="1" spc="-25" dirty="0">
                  <a:cs typeface="Graphik Semibold"/>
                </a:rPr>
                <a:t>and</a:t>
              </a:r>
              <a:r>
                <a:rPr sz="1100" b="1" spc="-15" dirty="0">
                  <a:cs typeface="Graphik Semibold"/>
                </a:rPr>
                <a:t> </a:t>
              </a:r>
              <a:r>
                <a:rPr sz="1100" b="1" spc="-25" dirty="0">
                  <a:cs typeface="Graphik Semibold"/>
                </a:rPr>
                <a:t>sustainability. </a:t>
              </a:r>
              <a:br>
                <a:rPr lang="en-GB" sz="1100" b="1" spc="-25" dirty="0">
                  <a:cs typeface="Graphik Semibold"/>
                </a:rPr>
              </a:br>
              <a:r>
                <a:rPr sz="1100" b="1" spc="-10" dirty="0">
                  <a:cs typeface="Graphik Semibold"/>
                </a:rPr>
                <a:t>A</a:t>
              </a:r>
              <a:r>
                <a:rPr sz="1100" b="1" spc="-45" dirty="0">
                  <a:cs typeface="Graphik Semibold"/>
                </a:rPr>
                <a:t> </a:t>
              </a:r>
              <a:r>
                <a:rPr sz="1100" b="1" spc="-25" dirty="0">
                  <a:cs typeface="Graphik Semibold"/>
                </a:rPr>
                <a:t>clean,</a:t>
              </a:r>
              <a:r>
                <a:rPr sz="1100" b="1" spc="-40" dirty="0">
                  <a:cs typeface="Graphik Semibold"/>
                </a:rPr>
                <a:t> </a:t>
              </a:r>
              <a:r>
                <a:rPr sz="1100" b="1" spc="-25" dirty="0">
                  <a:cs typeface="Graphik Semibold"/>
                </a:rPr>
                <a:t>green,</a:t>
              </a:r>
              <a:r>
                <a:rPr sz="1100" b="1" spc="-40" dirty="0">
                  <a:cs typeface="Graphik Semibold"/>
                </a:rPr>
                <a:t> </a:t>
              </a:r>
              <a:r>
                <a:rPr sz="1100" b="1" spc="-30" dirty="0">
                  <a:cs typeface="Graphik Semibold"/>
                </a:rPr>
                <a:t>safe</a:t>
              </a:r>
              <a:r>
                <a:rPr sz="1100" b="1" spc="-40" dirty="0">
                  <a:cs typeface="Graphik Semibold"/>
                </a:rPr>
                <a:t> </a:t>
              </a:r>
              <a:r>
                <a:rPr sz="1100" b="1" spc="-25" dirty="0">
                  <a:cs typeface="Graphik Semibold"/>
                </a:rPr>
                <a:t>and</a:t>
              </a:r>
              <a:r>
                <a:rPr sz="1100" b="1" spc="-40" dirty="0">
                  <a:cs typeface="Graphik Semibold"/>
                </a:rPr>
                <a:t> </a:t>
              </a:r>
              <a:r>
                <a:rPr sz="1100" b="1" spc="-10" dirty="0">
                  <a:cs typeface="Graphik Semibold"/>
                </a:rPr>
                <a:t>secure environment.</a:t>
              </a:r>
              <a:endParaRPr sz="1100" dirty="0">
                <a:cs typeface="Graphik Semibold"/>
              </a:endParaRPr>
            </a:p>
          </p:txBody>
        </p:sp>
        <p:sp>
          <p:nvSpPr>
            <p:cNvPr id="91" name="object 17">
              <a:extLst>
                <a:ext uri="{FF2B5EF4-FFF2-40B4-BE49-F238E27FC236}">
                  <a16:creationId xmlns:a16="http://schemas.microsoft.com/office/drawing/2014/main" id="{3270F34F-E5B4-EA16-6B9A-C202C7C7B387}"/>
                </a:ext>
              </a:extLst>
            </p:cNvPr>
            <p:cNvSpPr txBox="1"/>
            <p:nvPr/>
          </p:nvSpPr>
          <p:spPr>
            <a:xfrm>
              <a:off x="3507105" y="6086540"/>
              <a:ext cx="2292072" cy="692497"/>
            </a:xfrm>
            <a:prstGeom prst="rect">
              <a:avLst/>
            </a:prstGeom>
          </p:spPr>
          <p:txBody>
            <a:bodyPr vert="horz" wrap="square" lIns="0" tIns="25400" rIns="0" bIns="0" rtlCol="0">
              <a:spAutoFit/>
            </a:bodyPr>
            <a:lstStyle/>
            <a:p>
              <a:pPr marR="5080">
                <a:lnSpc>
                  <a:spcPts val="1300"/>
                </a:lnSpc>
              </a:pPr>
              <a:r>
                <a:rPr sz="1100" b="1" spc="-10" dirty="0">
                  <a:cs typeface="Graphik Semibold"/>
                </a:rPr>
                <a:t>A</a:t>
              </a:r>
              <a:r>
                <a:rPr sz="1100" b="1" spc="-35" dirty="0">
                  <a:cs typeface="Graphik Semibold"/>
                </a:rPr>
                <a:t> </a:t>
              </a:r>
              <a:r>
                <a:rPr sz="1100" b="1" spc="-25" dirty="0">
                  <a:cs typeface="Graphik Semibold"/>
                </a:rPr>
                <a:t>hotspot</a:t>
              </a:r>
              <a:r>
                <a:rPr sz="1100" b="1" spc="-35" dirty="0">
                  <a:cs typeface="Graphik Semibold"/>
                </a:rPr>
                <a:t> </a:t>
              </a:r>
              <a:r>
                <a:rPr sz="1100" b="1" spc="-30" dirty="0">
                  <a:cs typeface="Graphik Semibold"/>
                </a:rPr>
                <a:t>for</a:t>
              </a:r>
              <a:r>
                <a:rPr sz="1100" b="1" spc="-35" dirty="0">
                  <a:cs typeface="Graphik Semibold"/>
                </a:rPr>
                <a:t> </a:t>
              </a:r>
              <a:r>
                <a:rPr sz="1100" b="1" spc="-30" dirty="0">
                  <a:cs typeface="Graphik Semibold"/>
                </a:rPr>
                <a:t>employment </a:t>
              </a:r>
              <a:r>
                <a:rPr sz="1100" b="1" spc="-25" dirty="0">
                  <a:cs typeface="Graphik Semibold"/>
                </a:rPr>
                <a:t>and education.</a:t>
              </a:r>
              <a:r>
                <a:rPr sz="1100" b="1" spc="-45" dirty="0">
                  <a:cs typeface="Graphik Semibold"/>
                </a:rPr>
                <a:t> </a:t>
              </a:r>
              <a:r>
                <a:rPr sz="1100" b="1" spc="-10" dirty="0">
                  <a:cs typeface="Graphik Semibold"/>
                </a:rPr>
                <a:t>A</a:t>
              </a:r>
              <a:r>
                <a:rPr sz="1100" b="1" spc="-45" dirty="0">
                  <a:cs typeface="Graphik Semibold"/>
                </a:rPr>
                <a:t> </a:t>
              </a:r>
              <a:r>
                <a:rPr sz="1100" b="1" spc="-25" dirty="0">
                  <a:cs typeface="Graphik Semibold"/>
                </a:rPr>
                <a:t>focus</a:t>
              </a:r>
              <a:r>
                <a:rPr sz="1100" b="1" spc="-45" dirty="0">
                  <a:cs typeface="Graphik Semibold"/>
                </a:rPr>
                <a:t> </a:t>
              </a:r>
              <a:r>
                <a:rPr sz="1100" b="1" spc="-20" dirty="0">
                  <a:cs typeface="Graphik Semibold"/>
                </a:rPr>
                <a:t>on</a:t>
              </a:r>
              <a:r>
                <a:rPr sz="1100" b="1" spc="-45" dirty="0">
                  <a:cs typeface="Graphik Semibold"/>
                </a:rPr>
                <a:t> </a:t>
              </a:r>
              <a:r>
                <a:rPr sz="1100" b="1" spc="-10" dirty="0">
                  <a:cs typeface="Graphik Semibold"/>
                </a:rPr>
                <a:t>health </a:t>
              </a:r>
              <a:br>
                <a:rPr lang="en-GB" sz="1100" b="1" spc="-10" dirty="0">
                  <a:cs typeface="Graphik Semibold"/>
                </a:rPr>
              </a:br>
              <a:r>
                <a:rPr sz="1100" b="1" spc="-25" dirty="0">
                  <a:cs typeface="Graphik Semibold"/>
                </a:rPr>
                <a:t>and</a:t>
              </a:r>
              <a:r>
                <a:rPr sz="1100" b="1" spc="-35" dirty="0">
                  <a:cs typeface="Graphik Semibold"/>
                </a:rPr>
                <a:t> well</a:t>
              </a:r>
              <a:r>
                <a:rPr lang="en-GB" sz="1100" b="1" spc="-35" dirty="0">
                  <a:cs typeface="Graphik Semibold"/>
                </a:rPr>
                <a:t>-</a:t>
              </a:r>
              <a:r>
                <a:rPr sz="1100" b="1" spc="-20" dirty="0">
                  <a:cs typeface="Graphik Semibold"/>
                </a:rPr>
                <a:t>being</a:t>
              </a:r>
              <a:r>
                <a:rPr sz="1100" b="1" spc="-30" dirty="0">
                  <a:cs typeface="Graphik Semibold"/>
                </a:rPr>
                <a:t> </a:t>
              </a:r>
              <a:r>
                <a:rPr sz="1100" b="1" spc="-35" dirty="0">
                  <a:cs typeface="Graphik Semibold"/>
                </a:rPr>
                <a:t>for</a:t>
              </a:r>
              <a:r>
                <a:rPr sz="1100" b="1" spc="-30" dirty="0">
                  <a:cs typeface="Graphik Semibold"/>
                </a:rPr>
                <a:t> </a:t>
              </a:r>
              <a:r>
                <a:rPr lang="en-GB" sz="1100" b="1" spc="-25" dirty="0">
                  <a:cs typeface="Graphik Semibold"/>
                </a:rPr>
                <a:t>Slough’s</a:t>
              </a:r>
              <a:r>
                <a:rPr sz="1100" b="1" spc="-25" dirty="0">
                  <a:cs typeface="Graphik Semibold"/>
                </a:rPr>
                <a:t> </a:t>
              </a:r>
              <a:r>
                <a:rPr sz="1100" b="1" spc="-30" dirty="0">
                  <a:cs typeface="Graphik Semibold"/>
                </a:rPr>
                <a:t>community</a:t>
              </a:r>
              <a:r>
                <a:rPr sz="1100" b="1" spc="-25" dirty="0">
                  <a:cs typeface="Graphik Semibold"/>
                </a:rPr>
                <a:t> to</a:t>
              </a:r>
              <a:r>
                <a:rPr sz="1100" b="1" spc="-20" dirty="0">
                  <a:cs typeface="Graphik Semibold"/>
                </a:rPr>
                <a:t> </a:t>
              </a:r>
              <a:r>
                <a:rPr sz="1100" b="1" spc="-10" dirty="0">
                  <a:cs typeface="Graphik Semibold"/>
                </a:rPr>
                <a:t>enjoy.</a:t>
              </a:r>
              <a:endParaRPr sz="1100" dirty="0">
                <a:cs typeface="Graphik Semibold"/>
              </a:endParaRPr>
            </a:p>
          </p:txBody>
        </p:sp>
        <p:sp>
          <p:nvSpPr>
            <p:cNvPr id="92" name="object 24">
              <a:extLst>
                <a:ext uri="{FF2B5EF4-FFF2-40B4-BE49-F238E27FC236}">
                  <a16:creationId xmlns:a16="http://schemas.microsoft.com/office/drawing/2014/main" id="{2265AF53-418A-E2B1-4218-DB6A4856D578}"/>
                </a:ext>
              </a:extLst>
            </p:cNvPr>
            <p:cNvSpPr txBox="1"/>
            <p:nvPr/>
          </p:nvSpPr>
          <p:spPr>
            <a:xfrm>
              <a:off x="690880" y="7975134"/>
              <a:ext cx="2291081" cy="525785"/>
            </a:xfrm>
            <a:prstGeom prst="rect">
              <a:avLst/>
            </a:prstGeom>
          </p:spPr>
          <p:txBody>
            <a:bodyPr vert="horz" wrap="square" lIns="0" tIns="25400" rIns="0" bIns="0" rtlCol="0">
              <a:spAutoFit/>
            </a:bodyPr>
            <a:lstStyle/>
            <a:p>
              <a:pPr marR="174625">
                <a:lnSpc>
                  <a:spcPts val="1300"/>
                </a:lnSpc>
                <a:spcBef>
                  <a:spcPts val="200"/>
                </a:spcBef>
              </a:pPr>
              <a:r>
                <a:rPr sz="1100" b="1" spc="-10" dirty="0">
                  <a:cs typeface="Graphik Semibold"/>
                </a:rPr>
                <a:t>A</a:t>
              </a:r>
              <a:r>
                <a:rPr sz="1100" b="1" spc="-45" dirty="0">
                  <a:cs typeface="Graphik Semibold"/>
                </a:rPr>
                <a:t> </a:t>
              </a:r>
              <a:r>
                <a:rPr sz="1100" b="1" spc="-25" dirty="0">
                  <a:cs typeface="Graphik Semibold"/>
                </a:rPr>
                <a:t>home</a:t>
              </a:r>
              <a:r>
                <a:rPr sz="1100" b="1" spc="-45" dirty="0">
                  <a:cs typeface="Graphik Semibold"/>
                </a:rPr>
                <a:t> </a:t>
              </a:r>
              <a:r>
                <a:rPr sz="1100" b="1" spc="-30" dirty="0">
                  <a:cs typeface="Graphik Semibold"/>
                </a:rPr>
                <a:t>for</a:t>
              </a:r>
              <a:r>
                <a:rPr sz="1100" b="1" spc="-45" dirty="0">
                  <a:cs typeface="Graphik Semibold"/>
                </a:rPr>
                <a:t> </a:t>
              </a:r>
              <a:r>
                <a:rPr sz="1100" b="1" spc="-10" dirty="0">
                  <a:cs typeface="Graphik Semibold"/>
                </a:rPr>
                <a:t>a</a:t>
              </a:r>
              <a:r>
                <a:rPr sz="1100" b="1" spc="-45" dirty="0">
                  <a:cs typeface="Graphik Semibold"/>
                </a:rPr>
                <a:t> </a:t>
              </a:r>
              <a:r>
                <a:rPr sz="1100" b="1" spc="-30" dirty="0">
                  <a:cs typeface="Graphik Semibold"/>
                </a:rPr>
                <a:t>diverse</a:t>
              </a:r>
              <a:r>
                <a:rPr sz="1100" b="1" spc="-45" dirty="0">
                  <a:cs typeface="Graphik Semibold"/>
                </a:rPr>
                <a:t> </a:t>
              </a:r>
              <a:r>
                <a:rPr sz="1100" b="1" spc="-30" dirty="0">
                  <a:cs typeface="Graphik Semibold"/>
                </a:rPr>
                <a:t>range</a:t>
              </a:r>
              <a:r>
                <a:rPr sz="1100" b="1" spc="-45" dirty="0">
                  <a:cs typeface="Graphik Semibold"/>
                </a:rPr>
                <a:t> </a:t>
              </a:r>
              <a:r>
                <a:rPr sz="1100" b="1" spc="-25" dirty="0">
                  <a:cs typeface="Graphik Semibold"/>
                </a:rPr>
                <a:t>of </a:t>
              </a:r>
              <a:r>
                <a:rPr lang="en-GB" sz="1100" b="1" spc="-25" dirty="0">
                  <a:cs typeface="Graphik Semibold"/>
                </a:rPr>
                <a:t>businesses</a:t>
              </a:r>
              <a:r>
                <a:rPr lang="en-GB" sz="1100" b="1" spc="-10" dirty="0">
                  <a:cs typeface="Graphik Semibold"/>
                </a:rPr>
                <a:t> and </a:t>
              </a:r>
              <a:r>
                <a:rPr lang="en-GB" sz="1100" b="1" spc="-30" dirty="0">
                  <a:cs typeface="Graphik Semibold"/>
                </a:rPr>
                <a:t>a</a:t>
              </a:r>
              <a:r>
                <a:rPr sz="1100" b="1" spc="-45" dirty="0">
                  <a:cs typeface="Graphik Semibold"/>
                </a:rPr>
                <a:t> </a:t>
              </a:r>
              <a:r>
                <a:rPr sz="1100" b="1" spc="-25" dirty="0">
                  <a:cs typeface="Graphik Semibold"/>
                </a:rPr>
                <a:t>cluster</a:t>
              </a:r>
              <a:r>
                <a:rPr sz="1100" b="1" spc="-50" dirty="0">
                  <a:cs typeface="Graphik Semibold"/>
                </a:rPr>
                <a:t> </a:t>
              </a:r>
              <a:r>
                <a:rPr sz="1100" b="1" spc="-25" dirty="0">
                  <a:cs typeface="Graphik Semibold"/>
                </a:rPr>
                <a:t>of</a:t>
              </a:r>
              <a:r>
                <a:rPr sz="1100" b="1" spc="-45" dirty="0">
                  <a:cs typeface="Graphik Semibold"/>
                </a:rPr>
                <a:t> </a:t>
              </a:r>
              <a:r>
                <a:rPr sz="1100" b="1" spc="-10" dirty="0">
                  <a:cs typeface="Graphik Semibold"/>
                </a:rPr>
                <a:t>technological innovation.</a:t>
              </a:r>
              <a:endParaRPr sz="1100" dirty="0">
                <a:cs typeface="Graphik Semibold"/>
              </a:endParaRPr>
            </a:p>
          </p:txBody>
        </p:sp>
        <p:sp>
          <p:nvSpPr>
            <p:cNvPr id="93" name="object 34">
              <a:extLst>
                <a:ext uri="{FF2B5EF4-FFF2-40B4-BE49-F238E27FC236}">
                  <a16:creationId xmlns:a16="http://schemas.microsoft.com/office/drawing/2014/main" id="{95E8BD27-C32B-0928-798E-0ED069DC1997}"/>
                </a:ext>
              </a:extLst>
            </p:cNvPr>
            <p:cNvSpPr txBox="1"/>
            <p:nvPr/>
          </p:nvSpPr>
          <p:spPr>
            <a:xfrm>
              <a:off x="3507105" y="7984601"/>
              <a:ext cx="2291081" cy="692497"/>
            </a:xfrm>
            <a:prstGeom prst="rect">
              <a:avLst/>
            </a:prstGeom>
          </p:spPr>
          <p:txBody>
            <a:bodyPr vert="horz" wrap="square" lIns="0" tIns="25400" rIns="0" bIns="0" rtlCol="0">
              <a:spAutoFit/>
            </a:bodyPr>
            <a:lstStyle/>
            <a:p>
              <a:pPr marR="5080">
                <a:lnSpc>
                  <a:spcPts val="1300"/>
                </a:lnSpc>
              </a:pPr>
              <a:r>
                <a:rPr sz="1100" b="1" spc="-20" dirty="0">
                  <a:cs typeface="Graphik Semibold"/>
                </a:rPr>
                <a:t>The</a:t>
              </a:r>
              <a:r>
                <a:rPr sz="1100" b="1" spc="-30" dirty="0">
                  <a:cs typeface="Graphik Semibold"/>
                </a:rPr>
                <a:t> Slough </a:t>
              </a:r>
              <a:r>
                <a:rPr sz="1100" b="1" spc="-40" dirty="0">
                  <a:cs typeface="Graphik Semibold"/>
                </a:rPr>
                <a:t>Trading</a:t>
              </a:r>
              <a:r>
                <a:rPr sz="1100" b="1" spc="-30" dirty="0">
                  <a:cs typeface="Graphik Semibold"/>
                </a:rPr>
                <a:t> Estate</a:t>
              </a:r>
              <a:r>
                <a:rPr sz="1100" b="1" spc="-25" dirty="0">
                  <a:cs typeface="Graphik Semibold"/>
                </a:rPr>
                <a:t> </a:t>
              </a:r>
              <a:r>
                <a:rPr sz="1100" b="1" spc="-20" dirty="0">
                  <a:cs typeface="Graphik Semibold"/>
                </a:rPr>
                <a:t>will </a:t>
              </a:r>
              <a:r>
                <a:rPr sz="1100" b="1" spc="-30" dirty="0">
                  <a:cs typeface="Graphik Semibold"/>
                </a:rPr>
                <a:t>continue</a:t>
              </a:r>
              <a:r>
                <a:rPr sz="1100" b="1" spc="-40" dirty="0">
                  <a:cs typeface="Graphik Semibold"/>
                </a:rPr>
                <a:t> </a:t>
              </a:r>
              <a:r>
                <a:rPr sz="1100" b="1" spc="-25" dirty="0">
                  <a:cs typeface="Graphik Semibold"/>
                </a:rPr>
                <a:t>to</a:t>
              </a:r>
              <a:r>
                <a:rPr sz="1100" b="1" spc="-40" dirty="0">
                  <a:cs typeface="Graphik Semibold"/>
                </a:rPr>
                <a:t> </a:t>
              </a:r>
              <a:r>
                <a:rPr sz="1100" b="1" spc="-20" dirty="0">
                  <a:cs typeface="Graphik Semibold"/>
                </a:rPr>
                <a:t>lead</a:t>
              </a:r>
              <a:r>
                <a:rPr sz="1100" b="1" spc="-40" dirty="0">
                  <a:cs typeface="Graphik Semibold"/>
                </a:rPr>
                <a:t> </a:t>
              </a:r>
              <a:r>
                <a:rPr sz="1100" b="1" spc="-25" dirty="0">
                  <a:cs typeface="Graphik Semibold"/>
                </a:rPr>
                <a:t>and</a:t>
              </a:r>
              <a:r>
                <a:rPr sz="1100" b="1" spc="-40" dirty="0">
                  <a:cs typeface="Graphik Semibold"/>
                </a:rPr>
                <a:t> </a:t>
              </a:r>
              <a:r>
                <a:rPr sz="1100" b="1" spc="-35" dirty="0">
                  <a:cs typeface="Graphik Semibold"/>
                </a:rPr>
                <a:t>evolve</a:t>
              </a:r>
              <a:r>
                <a:rPr sz="1100" b="1" spc="-40" dirty="0">
                  <a:cs typeface="Graphik Semibold"/>
                </a:rPr>
                <a:t> </a:t>
              </a:r>
              <a:r>
                <a:rPr sz="1100" b="1" spc="-25" dirty="0">
                  <a:cs typeface="Graphik Semibold"/>
                </a:rPr>
                <a:t>and </a:t>
              </a:r>
              <a:br>
                <a:rPr lang="en-GB" sz="1100" b="1" spc="-25" dirty="0">
                  <a:cs typeface="Graphik Semibold"/>
                </a:rPr>
              </a:br>
              <a:r>
                <a:rPr sz="1100" b="1" spc="-25" dirty="0">
                  <a:cs typeface="Graphik Semibold"/>
                </a:rPr>
                <a:t>will</a:t>
              </a:r>
              <a:r>
                <a:rPr sz="1100" b="1" spc="-45" dirty="0">
                  <a:cs typeface="Graphik Semibold"/>
                </a:rPr>
                <a:t> </a:t>
              </a:r>
              <a:r>
                <a:rPr sz="1100" b="1" spc="-30" dirty="0">
                  <a:cs typeface="Graphik Semibold"/>
                </a:rPr>
                <a:t>remain</a:t>
              </a:r>
              <a:r>
                <a:rPr sz="1100" b="1" spc="-45" dirty="0">
                  <a:cs typeface="Graphik Semibold"/>
                </a:rPr>
                <a:t> </a:t>
              </a:r>
              <a:r>
                <a:rPr sz="1100" b="1" spc="-20" dirty="0">
                  <a:cs typeface="Graphik Semibold"/>
                </a:rPr>
                <a:t>focussed</a:t>
              </a:r>
              <a:r>
                <a:rPr sz="1100" b="1" spc="-45" dirty="0">
                  <a:cs typeface="Graphik Semibold"/>
                </a:rPr>
                <a:t> </a:t>
              </a:r>
              <a:r>
                <a:rPr sz="1100" b="1" spc="-20" dirty="0">
                  <a:cs typeface="Graphik Semibold"/>
                </a:rPr>
                <a:t>on</a:t>
              </a:r>
              <a:r>
                <a:rPr sz="1100" b="1" spc="-40" dirty="0">
                  <a:cs typeface="Graphik Semibold"/>
                </a:rPr>
                <a:t> </a:t>
              </a:r>
              <a:r>
                <a:rPr sz="1100" b="1" spc="-10" dirty="0">
                  <a:cs typeface="Graphik Semibold"/>
                </a:rPr>
                <a:t>providing </a:t>
              </a:r>
              <a:br>
                <a:rPr lang="en-GB" sz="1100" b="1" spc="-10" dirty="0">
                  <a:cs typeface="Graphik Semibold"/>
                </a:rPr>
              </a:br>
              <a:r>
                <a:rPr sz="1100" b="1" spc="-10" dirty="0">
                  <a:cs typeface="Graphik Semibold"/>
                </a:rPr>
                <a:t>a</a:t>
              </a:r>
              <a:r>
                <a:rPr sz="1100" b="1" spc="-40" dirty="0">
                  <a:cs typeface="Graphik Semibold"/>
                </a:rPr>
                <a:t> </a:t>
              </a:r>
              <a:r>
                <a:rPr sz="1100" b="1" spc="-30" dirty="0">
                  <a:cs typeface="Graphik Semibold"/>
                </a:rPr>
                <a:t>legacy</a:t>
              </a:r>
              <a:r>
                <a:rPr sz="1100" b="1" spc="-40" dirty="0">
                  <a:cs typeface="Graphik Semibold"/>
                </a:rPr>
                <a:t> </a:t>
              </a:r>
              <a:r>
                <a:rPr sz="1100" b="1" spc="-30" dirty="0">
                  <a:cs typeface="Graphik Semibold"/>
                </a:rPr>
                <a:t>for</a:t>
              </a:r>
              <a:r>
                <a:rPr sz="1100" b="1" spc="-35" dirty="0">
                  <a:cs typeface="Graphik Semibold"/>
                </a:rPr>
                <a:t> </a:t>
              </a:r>
              <a:r>
                <a:rPr sz="1100" b="1" spc="-20" dirty="0">
                  <a:cs typeface="Graphik Semibold"/>
                </a:rPr>
                <a:t>the</a:t>
              </a:r>
              <a:r>
                <a:rPr sz="1100" b="1" spc="-40" dirty="0">
                  <a:cs typeface="Graphik Semibold"/>
                </a:rPr>
                <a:t> </a:t>
              </a:r>
              <a:r>
                <a:rPr sz="1100" b="1" spc="-10" dirty="0">
                  <a:cs typeface="Graphik Semibold"/>
                </a:rPr>
                <a:t>people </a:t>
              </a:r>
              <a:r>
                <a:rPr sz="1100" b="1" spc="-25" dirty="0">
                  <a:cs typeface="Graphik Semibold"/>
                </a:rPr>
                <a:t>of</a:t>
              </a:r>
              <a:r>
                <a:rPr sz="1100" b="1" spc="-60" dirty="0">
                  <a:cs typeface="Graphik Semibold"/>
                </a:rPr>
                <a:t> </a:t>
              </a:r>
              <a:r>
                <a:rPr sz="1100" b="1" spc="-10" dirty="0">
                  <a:cs typeface="Graphik Semibold"/>
                </a:rPr>
                <a:t>Slough.</a:t>
              </a:r>
              <a:endParaRPr sz="1100" dirty="0">
                <a:cs typeface="Graphik Semibold"/>
              </a:endParaRPr>
            </a:p>
          </p:txBody>
        </p:sp>
        <p:pic>
          <p:nvPicPr>
            <p:cNvPr id="94" name="Picture 93" descr="A red line art on a black background&#10;&#10;Description automatically generated">
              <a:extLst>
                <a:ext uri="{FF2B5EF4-FFF2-40B4-BE49-F238E27FC236}">
                  <a16:creationId xmlns:a16="http://schemas.microsoft.com/office/drawing/2014/main" id="{90ED56E9-0940-2765-8441-A7A42ADE55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462" y="5201558"/>
              <a:ext cx="1093956" cy="738057"/>
            </a:xfrm>
            <a:prstGeom prst="rect">
              <a:avLst/>
            </a:prstGeom>
          </p:spPr>
        </p:pic>
        <p:pic>
          <p:nvPicPr>
            <p:cNvPr id="95" name="Picture 94">
              <a:extLst>
                <a:ext uri="{FF2B5EF4-FFF2-40B4-BE49-F238E27FC236}">
                  <a16:creationId xmlns:a16="http://schemas.microsoft.com/office/drawing/2014/main" id="{389C8BA1-8635-BA48-3771-C991980C92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30576" y="5216053"/>
              <a:ext cx="978616" cy="723562"/>
            </a:xfrm>
            <a:prstGeom prst="rect">
              <a:avLst/>
            </a:prstGeom>
          </p:spPr>
        </p:pic>
        <p:pic>
          <p:nvPicPr>
            <p:cNvPr id="96" name="Picture 95">
              <a:extLst>
                <a:ext uri="{FF2B5EF4-FFF2-40B4-BE49-F238E27FC236}">
                  <a16:creationId xmlns:a16="http://schemas.microsoft.com/office/drawing/2014/main" id="{69DAD741-6969-BB4D-B773-501EFE9B74A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0225" y="7081120"/>
              <a:ext cx="777714" cy="894014"/>
            </a:xfrm>
            <a:prstGeom prst="rect">
              <a:avLst/>
            </a:prstGeom>
          </p:spPr>
        </p:pic>
        <p:pic>
          <p:nvPicPr>
            <p:cNvPr id="97" name="Picture 96">
              <a:extLst>
                <a:ext uri="{FF2B5EF4-FFF2-40B4-BE49-F238E27FC236}">
                  <a16:creationId xmlns:a16="http://schemas.microsoft.com/office/drawing/2014/main" id="{6696A137-769A-0ED0-32A7-42FEBF085FB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30576" y="7075531"/>
              <a:ext cx="777714" cy="735833"/>
            </a:xfrm>
            <a:prstGeom prst="rect">
              <a:avLst/>
            </a:prstGeom>
          </p:spPr>
        </p:pic>
      </p:grpSp>
    </p:spTree>
    <p:extLst>
      <p:ext uri="{BB962C8B-B14F-4D97-AF65-F5344CB8AC3E}">
        <p14:creationId xmlns:p14="http://schemas.microsoft.com/office/powerpoint/2010/main" val="396668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rochure with a diagram and a building&#10;&#10;Description automatically generated with medium confidence">
            <a:extLst>
              <a:ext uri="{FF2B5EF4-FFF2-40B4-BE49-F238E27FC236}">
                <a16:creationId xmlns:a16="http://schemas.microsoft.com/office/drawing/2014/main" id="{D5E85924-18FD-27F7-6B2A-653F89499143}"/>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6557288" y="4546640"/>
            <a:ext cx="6244312" cy="4814495"/>
          </a:xfrm>
          <a:prstGeom prst="rect">
            <a:avLst/>
          </a:prstGeom>
        </p:spPr>
      </p:pic>
      <p:pic>
        <p:nvPicPr>
          <p:cNvPr id="12" name="Picture 11" descr="A brochure with a diagram and a building&#10;&#10;Description automatically generated with medium confidence">
            <a:extLst>
              <a:ext uri="{FF2B5EF4-FFF2-40B4-BE49-F238E27FC236}">
                <a16:creationId xmlns:a16="http://schemas.microsoft.com/office/drawing/2014/main" id="{2DA4C24D-C9B8-4981-C1F7-D7CD99D475EF}"/>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6557288" y="1051559"/>
            <a:ext cx="6244312" cy="3495081"/>
          </a:xfrm>
          <a:prstGeom prst="rect">
            <a:avLst/>
          </a:prstGeom>
        </p:spPr>
      </p:pic>
      <p:sp>
        <p:nvSpPr>
          <p:cNvPr id="24" name="Title 23">
            <a:extLst>
              <a:ext uri="{FF2B5EF4-FFF2-40B4-BE49-F238E27FC236}">
                <a16:creationId xmlns:a16="http://schemas.microsoft.com/office/drawing/2014/main" id="{148345F7-379E-4F2C-681F-F32870473044}"/>
              </a:ext>
            </a:extLst>
          </p:cNvPr>
          <p:cNvSpPr>
            <a:spLocks noGrp="1"/>
          </p:cNvSpPr>
          <p:nvPr>
            <p:ph type="title"/>
          </p:nvPr>
        </p:nvSpPr>
        <p:spPr>
          <a:xfrm>
            <a:off x="530155" y="778935"/>
            <a:ext cx="3092721" cy="1219199"/>
          </a:xfrm>
        </p:spPr>
        <p:txBody>
          <a:bodyPr>
            <a:normAutofit/>
          </a:bodyPr>
          <a:lstStyle/>
          <a:p>
            <a:r>
              <a:rPr lang="en-US" sz="2500" dirty="0"/>
              <a:t>THE SIMPLIFIED</a:t>
            </a:r>
            <a:br>
              <a:rPr lang="en-US" sz="2500" dirty="0"/>
            </a:br>
            <a:r>
              <a:rPr lang="en-US" sz="2500" dirty="0"/>
              <a:t>PLANNING</a:t>
            </a:r>
            <a:br>
              <a:rPr lang="en-US" sz="2500" dirty="0"/>
            </a:br>
            <a:r>
              <a:rPr lang="en-US" sz="2500" dirty="0"/>
              <a:t>ZONE</a:t>
            </a:r>
          </a:p>
        </p:txBody>
      </p:sp>
      <p:sp>
        <p:nvSpPr>
          <p:cNvPr id="27" name="object 6">
            <a:extLst>
              <a:ext uri="{FF2B5EF4-FFF2-40B4-BE49-F238E27FC236}">
                <a16:creationId xmlns:a16="http://schemas.microsoft.com/office/drawing/2014/main" id="{7CF6982B-94F5-7EA6-7108-55F41B046FB4}"/>
              </a:ext>
            </a:extLst>
          </p:cNvPr>
          <p:cNvSpPr txBox="1"/>
          <p:nvPr/>
        </p:nvSpPr>
        <p:spPr>
          <a:xfrm>
            <a:off x="6916434" y="778935"/>
            <a:ext cx="2900680" cy="194925"/>
          </a:xfrm>
          <a:prstGeom prst="rect">
            <a:avLst/>
          </a:prstGeom>
        </p:spPr>
        <p:txBody>
          <a:bodyPr vert="horz" wrap="square" lIns="0" tIns="25400" rIns="0" bIns="0" rtlCol="0">
            <a:spAutoFit/>
          </a:bodyPr>
          <a:lstStyle/>
          <a:p>
            <a:pPr>
              <a:lnSpc>
                <a:spcPts val="1300"/>
              </a:lnSpc>
            </a:pPr>
            <a:r>
              <a:rPr lang="en-GB" sz="1100" b="1" spc="-30" dirty="0">
                <a:cs typeface="Graphik Semibold"/>
              </a:rPr>
              <a:t>Indicative</a:t>
            </a:r>
            <a:r>
              <a:rPr lang="en-GB" sz="1100" b="1" spc="-40" dirty="0">
                <a:cs typeface="Graphik Semibold"/>
              </a:rPr>
              <a:t> </a:t>
            </a:r>
            <a:r>
              <a:rPr lang="en-GB" sz="1100" b="1" spc="-20" dirty="0">
                <a:cs typeface="Graphik Semibold"/>
              </a:rPr>
              <a:t>design</a:t>
            </a:r>
            <a:r>
              <a:rPr lang="en-GB" sz="1100" b="1" spc="-40" dirty="0">
                <a:cs typeface="Graphik Semibold"/>
              </a:rPr>
              <a:t> </a:t>
            </a:r>
            <a:r>
              <a:rPr lang="en-GB" sz="1100" b="1" spc="-30" dirty="0">
                <a:cs typeface="Graphik Semibold"/>
              </a:rPr>
              <a:t>within</a:t>
            </a:r>
            <a:r>
              <a:rPr lang="en-GB" sz="1100" b="1" spc="-40" dirty="0">
                <a:cs typeface="Graphik Semibold"/>
              </a:rPr>
              <a:t> </a:t>
            </a:r>
            <a:r>
              <a:rPr lang="en-GB" sz="1100" b="1" spc="-20" dirty="0">
                <a:cs typeface="Graphik Semibold"/>
              </a:rPr>
              <a:t>the</a:t>
            </a:r>
            <a:r>
              <a:rPr lang="en-GB" sz="1100" b="1" spc="-40" dirty="0">
                <a:cs typeface="Graphik Semibold"/>
              </a:rPr>
              <a:t> </a:t>
            </a:r>
            <a:r>
              <a:rPr lang="en-GB" sz="1100" b="1" spc="-25" dirty="0">
                <a:cs typeface="Graphik Semibold"/>
              </a:rPr>
              <a:t>SPZ</a:t>
            </a:r>
            <a:r>
              <a:rPr lang="en-GB" sz="1100" b="1" spc="-40" dirty="0">
                <a:cs typeface="Graphik Semibold"/>
              </a:rPr>
              <a:t> </a:t>
            </a:r>
            <a:r>
              <a:rPr lang="en-GB" sz="1100" b="1" spc="-10" dirty="0">
                <a:cs typeface="Graphik Semibold"/>
              </a:rPr>
              <a:t>parameters</a:t>
            </a:r>
            <a:endParaRPr lang="en-GB" sz="1100" dirty="0">
              <a:cs typeface="Graphik Semibold"/>
            </a:endParaRPr>
          </a:p>
        </p:txBody>
      </p:sp>
      <p:sp>
        <p:nvSpPr>
          <p:cNvPr id="65" name="object 6">
            <a:extLst>
              <a:ext uri="{FF2B5EF4-FFF2-40B4-BE49-F238E27FC236}">
                <a16:creationId xmlns:a16="http://schemas.microsoft.com/office/drawing/2014/main" id="{D46396AD-226B-BE76-AB54-36D5223F3535}"/>
              </a:ext>
            </a:extLst>
          </p:cNvPr>
          <p:cNvSpPr txBox="1"/>
          <p:nvPr/>
        </p:nvSpPr>
        <p:spPr>
          <a:xfrm>
            <a:off x="6916434" y="5054560"/>
            <a:ext cx="2900680" cy="194925"/>
          </a:xfrm>
          <a:prstGeom prst="rect">
            <a:avLst/>
          </a:prstGeom>
        </p:spPr>
        <p:txBody>
          <a:bodyPr vert="horz" wrap="square" lIns="0" tIns="25400" rIns="0" bIns="0" rtlCol="0">
            <a:spAutoFit/>
          </a:bodyPr>
          <a:lstStyle/>
          <a:p>
            <a:pPr>
              <a:lnSpc>
                <a:spcPts val="1300"/>
              </a:lnSpc>
            </a:pPr>
            <a:r>
              <a:rPr lang="en-GB" sz="1100" b="1" spc="-30" dirty="0">
                <a:cs typeface="Graphik Semibold"/>
              </a:rPr>
              <a:t>The benefits of the new SPZ</a:t>
            </a:r>
            <a:endParaRPr lang="en-GB" sz="1100" dirty="0">
              <a:cs typeface="Graphik Semibold"/>
            </a:endParaRPr>
          </a:p>
        </p:txBody>
      </p:sp>
      <p:sp>
        <p:nvSpPr>
          <p:cNvPr id="66" name="object 2">
            <a:extLst>
              <a:ext uri="{FF2B5EF4-FFF2-40B4-BE49-F238E27FC236}">
                <a16:creationId xmlns:a16="http://schemas.microsoft.com/office/drawing/2014/main" id="{3668DD1F-A611-317D-B5A2-69F92A805C1B}"/>
              </a:ext>
            </a:extLst>
          </p:cNvPr>
          <p:cNvSpPr txBox="1"/>
          <p:nvPr/>
        </p:nvSpPr>
        <p:spPr>
          <a:xfrm>
            <a:off x="530155" y="2070507"/>
            <a:ext cx="2624525" cy="6476388"/>
          </a:xfrm>
          <a:prstGeom prst="rect">
            <a:avLst/>
          </a:prstGeom>
        </p:spPr>
        <p:txBody>
          <a:bodyPr vert="horz" wrap="square" lIns="0" tIns="8890" rIns="0" bIns="0" rtlCol="0">
            <a:spAutoFit/>
          </a:bodyPr>
          <a:lstStyle/>
          <a:p>
            <a:pPr marR="265430">
              <a:lnSpc>
                <a:spcPts val="960"/>
              </a:lnSpc>
              <a:spcBef>
                <a:spcPts val="70"/>
              </a:spcBef>
              <a:spcAft>
                <a:spcPts val="600"/>
              </a:spcAft>
            </a:pPr>
            <a:r>
              <a:rPr sz="800" spc="-10" dirty="0">
                <a:cs typeface="Graphik Regular"/>
              </a:rPr>
              <a:t>Since</a:t>
            </a:r>
            <a:r>
              <a:rPr sz="800" spc="-35" dirty="0">
                <a:cs typeface="Graphik Regular"/>
              </a:rPr>
              <a:t> </a:t>
            </a:r>
            <a:r>
              <a:rPr sz="800" dirty="0">
                <a:cs typeface="Graphik Regular"/>
              </a:rPr>
              <a:t>1995,</a:t>
            </a:r>
            <a:r>
              <a:rPr sz="800" spc="-35" dirty="0">
                <a:cs typeface="Graphik Regular"/>
              </a:rPr>
              <a:t> </a:t>
            </a:r>
            <a:r>
              <a:rPr sz="800" spc="-10" dirty="0">
                <a:cs typeface="Graphik Regular"/>
              </a:rPr>
              <a:t>the</a:t>
            </a:r>
            <a:r>
              <a:rPr sz="800" spc="-35" dirty="0">
                <a:cs typeface="Graphik Regular"/>
              </a:rPr>
              <a:t> </a:t>
            </a:r>
            <a:r>
              <a:rPr sz="800" spc="-10" dirty="0">
                <a:cs typeface="Graphik Regular"/>
              </a:rPr>
              <a:t>Slough</a:t>
            </a:r>
            <a:r>
              <a:rPr sz="800" spc="-35" dirty="0">
                <a:cs typeface="Graphik Regular"/>
              </a:rPr>
              <a:t> </a:t>
            </a:r>
            <a:r>
              <a:rPr sz="800" spc="-25" dirty="0">
                <a:cs typeface="Graphik Regular"/>
              </a:rPr>
              <a:t>Trading</a:t>
            </a:r>
            <a:r>
              <a:rPr sz="800" spc="-30" dirty="0">
                <a:cs typeface="Graphik Regular"/>
              </a:rPr>
              <a:t> </a:t>
            </a:r>
            <a:r>
              <a:rPr sz="800" spc="-10" dirty="0">
                <a:cs typeface="Graphik Regular"/>
              </a:rPr>
              <a:t>Estate</a:t>
            </a:r>
            <a:r>
              <a:rPr sz="800" spc="-35" dirty="0">
                <a:cs typeface="Graphik Regular"/>
              </a:rPr>
              <a:t> </a:t>
            </a:r>
            <a:r>
              <a:rPr sz="800" spc="-10" dirty="0">
                <a:cs typeface="Graphik Regular"/>
              </a:rPr>
              <a:t>has</a:t>
            </a:r>
            <a:r>
              <a:rPr sz="800" spc="-35" dirty="0">
                <a:cs typeface="Graphik Regular"/>
              </a:rPr>
              <a:t> </a:t>
            </a:r>
            <a:r>
              <a:rPr sz="800" spc="-10" dirty="0">
                <a:cs typeface="Graphik Regular"/>
              </a:rPr>
              <a:t>benefited</a:t>
            </a:r>
            <a:r>
              <a:rPr sz="800" spc="-35" dirty="0">
                <a:cs typeface="Graphik Regular"/>
              </a:rPr>
              <a:t> </a:t>
            </a:r>
            <a:r>
              <a:rPr sz="800" spc="-25" dirty="0">
                <a:cs typeface="Graphik Regular"/>
              </a:rPr>
              <a:t>as</a:t>
            </a:r>
            <a:r>
              <a:rPr lang="en-GB" sz="800" spc="-25" dirty="0">
                <a:cs typeface="Graphik Regular"/>
              </a:rPr>
              <a:t> </a:t>
            </a:r>
            <a:r>
              <a:rPr sz="800" spc="-10" dirty="0">
                <a:cs typeface="Graphik Regular"/>
              </a:rPr>
              <a:t>a</a:t>
            </a:r>
            <a:r>
              <a:rPr sz="800" spc="-25" dirty="0">
                <a:cs typeface="Graphik Regular"/>
              </a:rPr>
              <a:t> </a:t>
            </a:r>
            <a:r>
              <a:rPr sz="800" spc="-20" dirty="0">
                <a:cs typeface="Graphik Regular"/>
              </a:rPr>
              <a:t>Simplified</a:t>
            </a:r>
            <a:r>
              <a:rPr sz="800" spc="-25" dirty="0">
                <a:cs typeface="Graphik Regular"/>
              </a:rPr>
              <a:t> </a:t>
            </a:r>
            <a:r>
              <a:rPr sz="800" spc="-20" dirty="0">
                <a:cs typeface="Graphik Regular"/>
              </a:rPr>
              <a:t>Planning</a:t>
            </a:r>
            <a:r>
              <a:rPr sz="800" spc="-30" dirty="0">
                <a:cs typeface="Graphik Regular"/>
              </a:rPr>
              <a:t> </a:t>
            </a:r>
            <a:r>
              <a:rPr sz="800" spc="-10" dirty="0">
                <a:cs typeface="Graphik Regular"/>
              </a:rPr>
              <a:t>Zone</a:t>
            </a:r>
            <a:r>
              <a:rPr sz="800" spc="-25" dirty="0">
                <a:cs typeface="Graphik Regular"/>
              </a:rPr>
              <a:t> </a:t>
            </a:r>
            <a:r>
              <a:rPr sz="800" spc="-20" dirty="0">
                <a:cs typeface="Graphik Regular"/>
              </a:rPr>
              <a:t>(SPZ),</a:t>
            </a:r>
            <a:r>
              <a:rPr sz="800" spc="-30" dirty="0">
                <a:cs typeface="Graphik Regular"/>
              </a:rPr>
              <a:t> </a:t>
            </a:r>
            <a:r>
              <a:rPr sz="800" spc="-20" dirty="0">
                <a:cs typeface="Graphik Regular"/>
              </a:rPr>
              <a:t>which</a:t>
            </a:r>
            <a:r>
              <a:rPr sz="800" spc="-25" dirty="0">
                <a:cs typeface="Graphik Regular"/>
              </a:rPr>
              <a:t> </a:t>
            </a:r>
            <a:r>
              <a:rPr sz="800" spc="-10" dirty="0">
                <a:cs typeface="Graphik Regular"/>
              </a:rPr>
              <a:t>has</a:t>
            </a:r>
            <a:r>
              <a:rPr sz="800" spc="-30" dirty="0">
                <a:cs typeface="Graphik Regular"/>
              </a:rPr>
              <a:t> </a:t>
            </a:r>
            <a:r>
              <a:rPr sz="800" spc="-20" dirty="0">
                <a:cs typeface="Graphik Regular"/>
              </a:rPr>
              <a:t>played</a:t>
            </a:r>
            <a:r>
              <a:rPr sz="800" spc="-25" dirty="0">
                <a:cs typeface="Graphik Regular"/>
              </a:rPr>
              <a:t> </a:t>
            </a:r>
            <a:r>
              <a:rPr sz="800" spc="-10" dirty="0">
                <a:cs typeface="Graphik Regular"/>
              </a:rPr>
              <a:t>a</a:t>
            </a:r>
            <a:r>
              <a:rPr sz="800" spc="-30" dirty="0">
                <a:cs typeface="Graphik Regular"/>
              </a:rPr>
              <a:t> </a:t>
            </a:r>
            <a:r>
              <a:rPr sz="800" spc="-25" dirty="0">
                <a:cs typeface="Graphik Regular"/>
              </a:rPr>
              <a:t>key</a:t>
            </a:r>
            <a:r>
              <a:rPr sz="800" spc="-20" dirty="0">
                <a:cs typeface="Graphik Regular"/>
              </a:rPr>
              <a:t> role</a:t>
            </a:r>
            <a:r>
              <a:rPr sz="800" spc="-30" dirty="0">
                <a:cs typeface="Graphik Regular"/>
              </a:rPr>
              <a:t> </a:t>
            </a:r>
            <a:r>
              <a:rPr sz="800" spc="-10" dirty="0">
                <a:cs typeface="Graphik Regular"/>
              </a:rPr>
              <a:t>in</a:t>
            </a:r>
            <a:r>
              <a:rPr sz="800" spc="-25" dirty="0">
                <a:cs typeface="Graphik Regular"/>
              </a:rPr>
              <a:t> </a:t>
            </a:r>
            <a:r>
              <a:rPr sz="800" spc="-20" dirty="0">
                <a:cs typeface="Graphik Regular"/>
              </a:rPr>
              <a:t>stimulating </a:t>
            </a:r>
            <a:r>
              <a:rPr sz="800" spc="-10" dirty="0">
                <a:cs typeface="Graphik Regular"/>
              </a:rPr>
              <a:t>and</a:t>
            </a:r>
            <a:r>
              <a:rPr sz="800" spc="-20" dirty="0">
                <a:cs typeface="Graphik Regular"/>
              </a:rPr>
              <a:t> </a:t>
            </a:r>
            <a:r>
              <a:rPr sz="800" spc="-10" dirty="0">
                <a:cs typeface="Graphik Regular"/>
              </a:rPr>
              <a:t>encouraging</a:t>
            </a:r>
            <a:r>
              <a:rPr sz="800" spc="-20" dirty="0">
                <a:cs typeface="Graphik Regular"/>
              </a:rPr>
              <a:t> </a:t>
            </a:r>
            <a:r>
              <a:rPr sz="800" spc="-10" dirty="0">
                <a:cs typeface="Graphik Regular"/>
              </a:rPr>
              <a:t>economic</a:t>
            </a:r>
            <a:r>
              <a:rPr sz="800" spc="-20" dirty="0">
                <a:cs typeface="Graphik Regular"/>
              </a:rPr>
              <a:t> </a:t>
            </a:r>
            <a:r>
              <a:rPr sz="800" spc="-10" dirty="0">
                <a:cs typeface="Graphik Regular"/>
              </a:rPr>
              <a:t>growth, investment</a:t>
            </a:r>
            <a:r>
              <a:rPr sz="800" spc="-30" dirty="0">
                <a:cs typeface="Graphik Regular"/>
              </a:rPr>
              <a:t> </a:t>
            </a:r>
            <a:r>
              <a:rPr sz="800" spc="-10" dirty="0">
                <a:cs typeface="Graphik Regular"/>
              </a:rPr>
              <a:t>and</a:t>
            </a:r>
            <a:r>
              <a:rPr sz="800" spc="-30" dirty="0">
                <a:cs typeface="Graphik Regular"/>
              </a:rPr>
              <a:t> </a:t>
            </a:r>
            <a:r>
              <a:rPr sz="800" spc="-10" dirty="0">
                <a:cs typeface="Graphik Regular"/>
              </a:rPr>
              <a:t>job</a:t>
            </a:r>
            <a:r>
              <a:rPr sz="800" spc="-30" dirty="0">
                <a:cs typeface="Graphik Regular"/>
              </a:rPr>
              <a:t> </a:t>
            </a:r>
            <a:r>
              <a:rPr sz="800" spc="-10" dirty="0">
                <a:cs typeface="Graphik Regular"/>
              </a:rPr>
              <a:t>creation</a:t>
            </a:r>
            <a:r>
              <a:rPr sz="800" spc="-25" dirty="0">
                <a:cs typeface="Graphik Regular"/>
              </a:rPr>
              <a:t> </a:t>
            </a:r>
            <a:r>
              <a:rPr sz="800" spc="-20" dirty="0">
                <a:cs typeface="Graphik Regular"/>
              </a:rPr>
              <a:t>through</a:t>
            </a:r>
            <a:r>
              <a:rPr sz="800" spc="-30" dirty="0">
                <a:cs typeface="Graphik Regular"/>
              </a:rPr>
              <a:t> </a:t>
            </a:r>
            <a:r>
              <a:rPr sz="800" spc="-10" dirty="0">
                <a:cs typeface="Graphik Regular"/>
              </a:rPr>
              <a:t>simplifying</a:t>
            </a:r>
            <a:r>
              <a:rPr sz="800" spc="-30" dirty="0">
                <a:cs typeface="Graphik Regular"/>
              </a:rPr>
              <a:t> </a:t>
            </a:r>
            <a:r>
              <a:rPr sz="800" spc="-25" dirty="0">
                <a:cs typeface="Graphik Regular"/>
              </a:rPr>
              <a:t>the</a:t>
            </a:r>
            <a:r>
              <a:rPr lang="en-GB" sz="800" dirty="0">
                <a:cs typeface="Graphik Regular"/>
              </a:rPr>
              <a:t> </a:t>
            </a:r>
            <a:r>
              <a:rPr lang="en-GB" sz="800" spc="-10" dirty="0">
                <a:cs typeface="Graphik Regular"/>
              </a:rPr>
              <a:t>Planning</a:t>
            </a:r>
            <a:r>
              <a:rPr lang="en-GB" sz="800" spc="-35" dirty="0">
                <a:cs typeface="Graphik Regular"/>
              </a:rPr>
              <a:t> </a:t>
            </a:r>
            <a:r>
              <a:rPr lang="en-GB" sz="800" spc="-10" dirty="0">
                <a:cs typeface="Graphik Regular"/>
              </a:rPr>
              <a:t>process.</a:t>
            </a:r>
            <a:r>
              <a:rPr lang="en-GB" sz="800" spc="-35" dirty="0">
                <a:cs typeface="Graphik Regular"/>
              </a:rPr>
              <a:t> </a:t>
            </a:r>
            <a:r>
              <a:rPr lang="en-GB" sz="800" spc="-10" dirty="0">
                <a:cs typeface="Graphik Regular"/>
              </a:rPr>
              <a:t>The</a:t>
            </a:r>
            <a:r>
              <a:rPr lang="en-GB" sz="800" spc="-35" dirty="0">
                <a:cs typeface="Graphik Regular"/>
              </a:rPr>
              <a:t> </a:t>
            </a:r>
            <a:r>
              <a:rPr lang="en-GB" sz="800" spc="-10" dirty="0">
                <a:cs typeface="Graphik Regular"/>
              </a:rPr>
              <a:t>SPZ</a:t>
            </a:r>
            <a:r>
              <a:rPr lang="en-GB" sz="800" spc="-35" dirty="0">
                <a:cs typeface="Graphik Regular"/>
              </a:rPr>
              <a:t> </a:t>
            </a:r>
            <a:r>
              <a:rPr lang="en-GB" sz="800" spc="-10" dirty="0">
                <a:cs typeface="Graphik Regular"/>
              </a:rPr>
              <a:t>speeds</a:t>
            </a:r>
            <a:r>
              <a:rPr lang="en-GB" sz="800" spc="-35" dirty="0">
                <a:cs typeface="Graphik Regular"/>
              </a:rPr>
              <a:t> </a:t>
            </a:r>
            <a:r>
              <a:rPr lang="en-GB" sz="800" spc="-10" dirty="0">
                <a:cs typeface="Graphik Regular"/>
              </a:rPr>
              <a:t>up</a:t>
            </a:r>
            <a:r>
              <a:rPr lang="en-GB" sz="800" spc="-30" dirty="0">
                <a:cs typeface="Graphik Regular"/>
              </a:rPr>
              <a:t> </a:t>
            </a:r>
            <a:r>
              <a:rPr lang="en-GB" sz="800" spc="-10" dirty="0">
                <a:cs typeface="Graphik Regular"/>
              </a:rPr>
              <a:t>redevelopment</a:t>
            </a:r>
            <a:r>
              <a:rPr lang="en-GB" sz="800" spc="-35" dirty="0">
                <a:cs typeface="Graphik Regular"/>
              </a:rPr>
              <a:t> </a:t>
            </a:r>
            <a:r>
              <a:rPr lang="en-GB" sz="800" spc="-25" dirty="0">
                <a:cs typeface="Graphik Regular"/>
              </a:rPr>
              <a:t>on </a:t>
            </a:r>
            <a:r>
              <a:rPr lang="en-GB" sz="800" spc="-10" dirty="0">
                <a:cs typeface="Graphik Regular"/>
              </a:rPr>
              <a:t>the</a:t>
            </a:r>
            <a:r>
              <a:rPr lang="en-GB" sz="800" spc="-45" dirty="0">
                <a:cs typeface="Graphik Regular"/>
              </a:rPr>
              <a:t> </a:t>
            </a:r>
            <a:r>
              <a:rPr lang="en-GB" sz="800" spc="-10" dirty="0">
                <a:cs typeface="Graphik Regular"/>
              </a:rPr>
              <a:t>Estate</a:t>
            </a:r>
            <a:r>
              <a:rPr lang="en-GB" sz="800" spc="-45" dirty="0">
                <a:cs typeface="Graphik Regular"/>
              </a:rPr>
              <a:t> </a:t>
            </a:r>
            <a:r>
              <a:rPr lang="en-GB" sz="800" spc="-20" dirty="0">
                <a:cs typeface="Graphik Regular"/>
              </a:rPr>
              <a:t>by</a:t>
            </a:r>
            <a:r>
              <a:rPr lang="en-GB" sz="800" spc="-40" dirty="0">
                <a:cs typeface="Graphik Regular"/>
              </a:rPr>
              <a:t> </a:t>
            </a:r>
            <a:r>
              <a:rPr lang="en-GB" sz="800" spc="-10" dirty="0">
                <a:cs typeface="Graphik Regular"/>
              </a:rPr>
              <a:t>removing</a:t>
            </a:r>
            <a:r>
              <a:rPr lang="en-GB" sz="800" spc="-45" dirty="0">
                <a:cs typeface="Graphik Regular"/>
              </a:rPr>
              <a:t> </a:t>
            </a:r>
            <a:r>
              <a:rPr lang="en-GB" sz="800" spc="-10" dirty="0">
                <a:cs typeface="Graphik Regular"/>
              </a:rPr>
              <a:t>the</a:t>
            </a:r>
            <a:r>
              <a:rPr lang="en-GB" sz="800" spc="-40" dirty="0">
                <a:cs typeface="Graphik Regular"/>
              </a:rPr>
              <a:t> </a:t>
            </a:r>
            <a:r>
              <a:rPr lang="en-GB" sz="800" spc="-10" dirty="0">
                <a:cs typeface="Graphik Regular"/>
              </a:rPr>
              <a:t>need</a:t>
            </a:r>
            <a:r>
              <a:rPr lang="en-GB" sz="800" spc="-45" dirty="0">
                <a:cs typeface="Graphik Regular"/>
              </a:rPr>
              <a:t> </a:t>
            </a:r>
            <a:r>
              <a:rPr lang="en-GB" sz="800" spc="-10" dirty="0">
                <a:cs typeface="Graphik Regular"/>
              </a:rPr>
              <a:t>for</a:t>
            </a:r>
            <a:r>
              <a:rPr lang="en-GB" sz="800" spc="-40" dirty="0">
                <a:cs typeface="Graphik Regular"/>
              </a:rPr>
              <a:t> </a:t>
            </a:r>
            <a:r>
              <a:rPr lang="en-GB" sz="800" spc="-10" dirty="0">
                <a:cs typeface="Graphik Regular"/>
              </a:rPr>
              <a:t>repetitive</a:t>
            </a:r>
            <a:r>
              <a:rPr lang="en-GB" sz="800" spc="-45" dirty="0">
                <a:cs typeface="Graphik Regular"/>
              </a:rPr>
              <a:t> </a:t>
            </a:r>
            <a:r>
              <a:rPr lang="en-GB" sz="800" spc="-10" dirty="0">
                <a:cs typeface="Graphik Regular"/>
              </a:rPr>
              <a:t>planning applications,</a:t>
            </a:r>
            <a:r>
              <a:rPr lang="en-GB" sz="800" spc="-40" dirty="0">
                <a:cs typeface="Graphik Regular"/>
              </a:rPr>
              <a:t> </a:t>
            </a:r>
            <a:r>
              <a:rPr lang="en-GB" sz="800" spc="-10" dirty="0">
                <a:cs typeface="Graphik Regular"/>
              </a:rPr>
              <a:t>covering</a:t>
            </a:r>
            <a:r>
              <a:rPr lang="en-GB" sz="800" spc="-40" dirty="0">
                <a:cs typeface="Graphik Regular"/>
              </a:rPr>
              <a:t> </a:t>
            </a:r>
            <a:r>
              <a:rPr lang="en-GB" sz="800" spc="-10" dirty="0">
                <a:cs typeface="Graphik Regular"/>
              </a:rPr>
              <a:t>the</a:t>
            </a:r>
            <a:r>
              <a:rPr lang="en-GB" sz="800" spc="-45" dirty="0">
                <a:cs typeface="Graphik Regular"/>
              </a:rPr>
              <a:t> </a:t>
            </a:r>
            <a:r>
              <a:rPr lang="en-GB" sz="800" spc="-10" dirty="0">
                <a:cs typeface="Graphik Regular"/>
              </a:rPr>
              <a:t>same</a:t>
            </a:r>
            <a:r>
              <a:rPr lang="en-GB" sz="800" spc="-40" dirty="0">
                <a:cs typeface="Graphik Regular"/>
              </a:rPr>
              <a:t> </a:t>
            </a:r>
            <a:r>
              <a:rPr lang="en-GB" sz="800" spc="-10" dirty="0">
                <a:cs typeface="Graphik Regular"/>
              </a:rPr>
              <a:t>range</a:t>
            </a:r>
            <a:r>
              <a:rPr lang="en-GB" sz="800" spc="-40" dirty="0">
                <a:cs typeface="Graphik Regular"/>
              </a:rPr>
              <a:t> </a:t>
            </a:r>
            <a:r>
              <a:rPr lang="en-GB" sz="800" spc="-10" dirty="0">
                <a:cs typeface="Graphik Regular"/>
              </a:rPr>
              <a:t>of</a:t>
            </a:r>
            <a:r>
              <a:rPr lang="en-GB" sz="800" spc="-40" dirty="0">
                <a:cs typeface="Graphik Regular"/>
              </a:rPr>
              <a:t> </a:t>
            </a:r>
            <a:r>
              <a:rPr lang="en-GB" sz="800" spc="-10" dirty="0">
                <a:cs typeface="Graphik Regular"/>
              </a:rPr>
              <a:t>planning</a:t>
            </a:r>
            <a:r>
              <a:rPr lang="en-GB" sz="800" spc="-40" dirty="0">
                <a:cs typeface="Graphik Regular"/>
              </a:rPr>
              <a:t> </a:t>
            </a:r>
            <a:r>
              <a:rPr lang="en-GB" sz="800" spc="-10" dirty="0">
                <a:cs typeface="Graphik Regular"/>
              </a:rPr>
              <a:t>issues, which</a:t>
            </a:r>
            <a:r>
              <a:rPr lang="en-GB" sz="800" spc="-35" dirty="0">
                <a:cs typeface="Graphik Regular"/>
              </a:rPr>
              <a:t> </a:t>
            </a:r>
            <a:r>
              <a:rPr lang="en-GB" sz="800" spc="-20" dirty="0">
                <a:cs typeface="Graphik Regular"/>
              </a:rPr>
              <a:t>saves</a:t>
            </a:r>
            <a:r>
              <a:rPr lang="en-GB" sz="800" spc="-35" dirty="0">
                <a:cs typeface="Graphik Regular"/>
              </a:rPr>
              <a:t> </a:t>
            </a:r>
            <a:r>
              <a:rPr lang="en-GB" sz="800" spc="-10" dirty="0">
                <a:cs typeface="Graphik Regular"/>
              </a:rPr>
              <a:t>time</a:t>
            </a:r>
            <a:r>
              <a:rPr lang="en-GB" sz="800" spc="-30" dirty="0">
                <a:cs typeface="Graphik Regular"/>
              </a:rPr>
              <a:t> </a:t>
            </a:r>
            <a:r>
              <a:rPr lang="en-GB" sz="800" spc="-10" dirty="0">
                <a:cs typeface="Graphik Regular"/>
              </a:rPr>
              <a:t>and</a:t>
            </a:r>
            <a:r>
              <a:rPr lang="en-GB" sz="800" spc="-35" dirty="0">
                <a:cs typeface="Graphik Regular"/>
              </a:rPr>
              <a:t> </a:t>
            </a:r>
            <a:r>
              <a:rPr lang="en-GB" sz="800" spc="-10" dirty="0">
                <a:cs typeface="Graphik Regular"/>
              </a:rPr>
              <a:t>cost</a:t>
            </a:r>
            <a:r>
              <a:rPr lang="en-GB" sz="800" spc="-30" dirty="0">
                <a:cs typeface="Graphik Regular"/>
              </a:rPr>
              <a:t> </a:t>
            </a:r>
            <a:r>
              <a:rPr lang="en-GB" sz="800" spc="-10" dirty="0">
                <a:cs typeface="Graphik Regular"/>
              </a:rPr>
              <a:t>for</a:t>
            </a:r>
            <a:r>
              <a:rPr lang="en-GB" sz="800" spc="-35" dirty="0">
                <a:cs typeface="Graphik Regular"/>
              </a:rPr>
              <a:t> </a:t>
            </a:r>
            <a:r>
              <a:rPr lang="en-GB" sz="800" spc="-10" dirty="0">
                <a:cs typeface="Graphik Regular"/>
              </a:rPr>
              <a:t>new</a:t>
            </a:r>
            <a:r>
              <a:rPr lang="en-GB" sz="800" spc="-30" dirty="0">
                <a:cs typeface="Graphik Regular"/>
              </a:rPr>
              <a:t> </a:t>
            </a:r>
            <a:r>
              <a:rPr lang="en-GB" sz="800" spc="-10" dirty="0">
                <a:cs typeface="Graphik Regular"/>
              </a:rPr>
              <a:t>businesses</a:t>
            </a:r>
            <a:r>
              <a:rPr lang="en-GB" sz="800" spc="-35" dirty="0">
                <a:cs typeface="Graphik Regular"/>
              </a:rPr>
              <a:t> </a:t>
            </a:r>
            <a:r>
              <a:rPr lang="en-GB" sz="800" spc="-10" dirty="0">
                <a:cs typeface="Graphik Regular"/>
              </a:rPr>
              <a:t>looking</a:t>
            </a:r>
            <a:r>
              <a:rPr lang="en-GB" sz="800" spc="-35" dirty="0">
                <a:cs typeface="Graphik Regular"/>
              </a:rPr>
              <a:t> </a:t>
            </a:r>
            <a:r>
              <a:rPr lang="en-GB" sz="800" spc="-25" dirty="0">
                <a:cs typeface="Graphik Regular"/>
              </a:rPr>
              <a:t>to</a:t>
            </a:r>
            <a:r>
              <a:rPr lang="en-GB" sz="800" spc="-10" dirty="0">
                <a:cs typeface="Graphik Regular"/>
              </a:rPr>
              <a:t> invest</a:t>
            </a:r>
            <a:r>
              <a:rPr lang="en-GB" sz="800" spc="-40" dirty="0">
                <a:cs typeface="Graphik Regular"/>
              </a:rPr>
              <a:t> </a:t>
            </a:r>
            <a:r>
              <a:rPr lang="en-GB" sz="800" spc="-10" dirty="0">
                <a:cs typeface="Graphik Regular"/>
              </a:rPr>
              <a:t>in</a:t>
            </a:r>
            <a:r>
              <a:rPr lang="en-GB" sz="800" spc="-35" dirty="0">
                <a:cs typeface="Graphik Regular"/>
              </a:rPr>
              <a:t> </a:t>
            </a:r>
            <a:r>
              <a:rPr lang="en-GB" sz="800" spc="-10" dirty="0">
                <a:cs typeface="Graphik Regular"/>
              </a:rPr>
              <a:t>the</a:t>
            </a:r>
            <a:r>
              <a:rPr lang="en-GB" sz="800" spc="-40" dirty="0">
                <a:cs typeface="Graphik Regular"/>
              </a:rPr>
              <a:t> </a:t>
            </a:r>
            <a:r>
              <a:rPr lang="en-GB" sz="800" spc="-10" dirty="0">
                <a:cs typeface="Graphik Regular"/>
              </a:rPr>
              <a:t>Estate.</a:t>
            </a:r>
            <a:r>
              <a:rPr lang="en-GB" sz="800" spc="-35" dirty="0">
                <a:cs typeface="Graphik Regular"/>
              </a:rPr>
              <a:t> </a:t>
            </a:r>
            <a:br>
              <a:rPr lang="en-GB" sz="800" spc="-35" dirty="0">
                <a:cs typeface="Graphik Regular"/>
              </a:rPr>
            </a:br>
            <a:r>
              <a:rPr lang="en-GB" sz="800" spc="-10" dirty="0">
                <a:cs typeface="Graphik Regular"/>
              </a:rPr>
              <a:t>It</a:t>
            </a:r>
            <a:r>
              <a:rPr lang="en-GB" sz="800" spc="-35" dirty="0">
                <a:cs typeface="Graphik Regular"/>
              </a:rPr>
              <a:t> </a:t>
            </a:r>
            <a:r>
              <a:rPr lang="en-GB" sz="800" spc="-10" dirty="0">
                <a:cs typeface="Graphik Regular"/>
              </a:rPr>
              <a:t>also</a:t>
            </a:r>
            <a:r>
              <a:rPr lang="en-GB" sz="800" spc="-40" dirty="0">
                <a:cs typeface="Graphik Regular"/>
              </a:rPr>
              <a:t> </a:t>
            </a:r>
            <a:r>
              <a:rPr lang="en-GB" sz="800" spc="-10" dirty="0">
                <a:cs typeface="Graphik Regular"/>
              </a:rPr>
              <a:t>benefits</a:t>
            </a:r>
            <a:r>
              <a:rPr lang="en-GB" sz="800" spc="-35" dirty="0">
                <a:cs typeface="Graphik Regular"/>
              </a:rPr>
              <a:t> </a:t>
            </a:r>
            <a:r>
              <a:rPr lang="en-GB" sz="800" spc="-10" dirty="0">
                <a:cs typeface="Graphik Regular"/>
              </a:rPr>
              <a:t>Slough</a:t>
            </a:r>
            <a:r>
              <a:rPr lang="en-GB" sz="800" spc="-35" dirty="0">
                <a:cs typeface="Graphik Regular"/>
              </a:rPr>
              <a:t> </a:t>
            </a:r>
            <a:r>
              <a:rPr lang="en-GB" sz="800" spc="-10" dirty="0">
                <a:cs typeface="Graphik Regular"/>
              </a:rPr>
              <a:t>Borough</a:t>
            </a:r>
            <a:r>
              <a:rPr lang="en-GB" sz="800" spc="-40" dirty="0">
                <a:cs typeface="Graphik Regular"/>
              </a:rPr>
              <a:t> </a:t>
            </a:r>
            <a:r>
              <a:rPr lang="en-GB" sz="800" spc="-10" dirty="0">
                <a:cs typeface="Graphik Regular"/>
              </a:rPr>
              <a:t>Council </a:t>
            </a:r>
            <a:r>
              <a:rPr lang="en-GB" sz="800" spc="-20" dirty="0">
                <a:cs typeface="Graphik Regular"/>
              </a:rPr>
              <a:t>by</a:t>
            </a:r>
            <a:r>
              <a:rPr lang="en-GB" sz="800" spc="-40" dirty="0">
                <a:cs typeface="Graphik Regular"/>
              </a:rPr>
              <a:t> </a:t>
            </a:r>
            <a:r>
              <a:rPr lang="en-GB" sz="800" spc="-10" dirty="0">
                <a:cs typeface="Graphik Regular"/>
              </a:rPr>
              <a:t>reducing</a:t>
            </a:r>
            <a:r>
              <a:rPr lang="en-GB" sz="800" spc="-40" dirty="0">
                <a:cs typeface="Graphik Regular"/>
              </a:rPr>
              <a:t> </a:t>
            </a:r>
            <a:r>
              <a:rPr lang="en-GB" sz="800" spc="-10" dirty="0">
                <a:cs typeface="Graphik Regular"/>
              </a:rPr>
              <a:t>the</a:t>
            </a:r>
            <a:r>
              <a:rPr lang="en-GB" sz="800" spc="-40" dirty="0">
                <a:cs typeface="Graphik Regular"/>
              </a:rPr>
              <a:t> </a:t>
            </a:r>
            <a:r>
              <a:rPr lang="en-GB" sz="800" spc="-10" dirty="0">
                <a:cs typeface="Graphik Regular"/>
              </a:rPr>
              <a:t>resources</a:t>
            </a:r>
            <a:r>
              <a:rPr lang="en-GB" sz="800" spc="-40" dirty="0">
                <a:cs typeface="Graphik Regular"/>
              </a:rPr>
              <a:t> </a:t>
            </a:r>
            <a:r>
              <a:rPr lang="en-GB" sz="800" spc="-10" dirty="0">
                <a:cs typeface="Graphik Regular"/>
              </a:rPr>
              <a:t>needed</a:t>
            </a:r>
            <a:r>
              <a:rPr lang="en-GB" sz="800" spc="-35" dirty="0">
                <a:cs typeface="Graphik Regular"/>
              </a:rPr>
              <a:t> </a:t>
            </a:r>
            <a:r>
              <a:rPr lang="en-GB" sz="800" spc="-10" dirty="0">
                <a:cs typeface="Graphik Regular"/>
              </a:rPr>
              <a:t>to</a:t>
            </a:r>
            <a:r>
              <a:rPr lang="en-GB" sz="800" spc="-40" dirty="0">
                <a:cs typeface="Graphik Regular"/>
              </a:rPr>
              <a:t> </a:t>
            </a:r>
            <a:r>
              <a:rPr lang="en-GB" sz="800" spc="-10" dirty="0">
                <a:cs typeface="Graphik Regular"/>
              </a:rPr>
              <a:t>manage</a:t>
            </a:r>
            <a:r>
              <a:rPr lang="en-GB" sz="800" spc="-40" dirty="0">
                <a:cs typeface="Graphik Regular"/>
              </a:rPr>
              <a:t> </a:t>
            </a:r>
            <a:r>
              <a:rPr lang="en-GB" sz="800" spc="-10" dirty="0">
                <a:cs typeface="Graphik Regular"/>
              </a:rPr>
              <a:t>planning</a:t>
            </a:r>
            <a:r>
              <a:rPr lang="en-GB" sz="800" spc="-40" dirty="0">
                <a:cs typeface="Graphik Regular"/>
              </a:rPr>
              <a:t> </a:t>
            </a:r>
            <a:r>
              <a:rPr lang="en-GB" sz="800" spc="-25" dirty="0">
                <a:cs typeface="Graphik Regular"/>
              </a:rPr>
              <a:t>and</a:t>
            </a:r>
            <a:r>
              <a:rPr lang="en-GB" sz="800" spc="-10" dirty="0">
                <a:cs typeface="Graphik Regular"/>
              </a:rPr>
              <a:t> development</a:t>
            </a:r>
            <a:r>
              <a:rPr lang="en-GB" sz="800" spc="-35" dirty="0">
                <a:cs typeface="Graphik Regular"/>
              </a:rPr>
              <a:t> </a:t>
            </a:r>
            <a:r>
              <a:rPr lang="en-GB" sz="800" spc="-10" dirty="0">
                <a:cs typeface="Graphik Regular"/>
              </a:rPr>
              <a:t>in</a:t>
            </a:r>
            <a:r>
              <a:rPr lang="en-GB" sz="800" spc="-30" dirty="0">
                <a:cs typeface="Graphik Regular"/>
              </a:rPr>
              <a:t> </a:t>
            </a:r>
            <a:r>
              <a:rPr lang="en-GB" sz="800" spc="-10" dirty="0">
                <a:cs typeface="Graphik Regular"/>
              </a:rPr>
              <a:t>this</a:t>
            </a:r>
            <a:r>
              <a:rPr lang="en-GB" sz="800" spc="-30" dirty="0">
                <a:cs typeface="Graphik Regular"/>
              </a:rPr>
              <a:t> </a:t>
            </a:r>
            <a:r>
              <a:rPr lang="en-GB" sz="800" spc="-10" dirty="0">
                <a:cs typeface="Graphik Regular"/>
              </a:rPr>
              <a:t>vital</a:t>
            </a:r>
            <a:r>
              <a:rPr lang="en-GB" sz="800" spc="-30" dirty="0">
                <a:cs typeface="Graphik Regular"/>
              </a:rPr>
              <a:t> </a:t>
            </a:r>
            <a:r>
              <a:rPr lang="en-GB" sz="800" spc="-10" dirty="0">
                <a:cs typeface="Graphik Regular"/>
              </a:rPr>
              <a:t>employment</a:t>
            </a:r>
            <a:r>
              <a:rPr lang="en-GB" sz="800" spc="-30" dirty="0">
                <a:cs typeface="Graphik Regular"/>
              </a:rPr>
              <a:t> </a:t>
            </a:r>
            <a:r>
              <a:rPr lang="en-GB" sz="800" spc="-20" dirty="0">
                <a:cs typeface="Graphik Regular"/>
              </a:rPr>
              <a:t>hub.</a:t>
            </a:r>
            <a:r>
              <a:rPr lang="en-GB" sz="800" spc="-30" dirty="0">
                <a:cs typeface="Graphik Regular"/>
              </a:rPr>
              <a:t> </a:t>
            </a:r>
            <a:r>
              <a:rPr lang="en-GB" sz="800" spc="-25" dirty="0">
                <a:cs typeface="Graphik Regular"/>
              </a:rPr>
              <a:t>However,</a:t>
            </a:r>
            <a:r>
              <a:rPr lang="en-GB" sz="800" spc="-30" dirty="0">
                <a:cs typeface="Graphik Regular"/>
              </a:rPr>
              <a:t> </a:t>
            </a:r>
            <a:r>
              <a:rPr lang="en-GB" sz="800" spc="-10" dirty="0">
                <a:cs typeface="Graphik Regular"/>
              </a:rPr>
              <a:t>an</a:t>
            </a:r>
            <a:r>
              <a:rPr lang="en-GB" sz="800" spc="-35" dirty="0">
                <a:cs typeface="Graphik Regular"/>
              </a:rPr>
              <a:t> </a:t>
            </a:r>
            <a:r>
              <a:rPr lang="en-GB" sz="800" spc="-25" dirty="0">
                <a:cs typeface="Graphik Regular"/>
              </a:rPr>
              <a:t>SPZ</a:t>
            </a:r>
            <a:r>
              <a:rPr lang="en-GB" sz="800" spc="-10" dirty="0">
                <a:cs typeface="Graphik Regular"/>
              </a:rPr>
              <a:t> does</a:t>
            </a:r>
            <a:r>
              <a:rPr lang="en-GB" sz="800" spc="-40" dirty="0">
                <a:cs typeface="Graphik Regular"/>
              </a:rPr>
              <a:t> </a:t>
            </a:r>
            <a:r>
              <a:rPr lang="en-GB" sz="800" spc="-10" dirty="0">
                <a:cs typeface="Graphik Regular"/>
              </a:rPr>
              <a:t>not</a:t>
            </a:r>
            <a:r>
              <a:rPr lang="en-GB" sz="800" spc="-35" dirty="0">
                <a:cs typeface="Graphik Regular"/>
              </a:rPr>
              <a:t> </a:t>
            </a:r>
            <a:r>
              <a:rPr lang="en-GB" sz="800" spc="-10" dirty="0">
                <a:cs typeface="Graphik Regular"/>
              </a:rPr>
              <a:t>mean</a:t>
            </a:r>
            <a:r>
              <a:rPr lang="en-GB" sz="800" spc="-35" dirty="0">
                <a:cs typeface="Graphik Regular"/>
              </a:rPr>
              <a:t> </a:t>
            </a:r>
            <a:r>
              <a:rPr lang="en-GB" sz="800" spc="-10" dirty="0">
                <a:cs typeface="Graphik Regular"/>
              </a:rPr>
              <a:t>an</a:t>
            </a:r>
            <a:r>
              <a:rPr lang="en-GB" sz="800" spc="-40" dirty="0">
                <a:cs typeface="Graphik Regular"/>
              </a:rPr>
              <a:t> </a:t>
            </a:r>
            <a:r>
              <a:rPr lang="en-GB" sz="800" spc="-10" dirty="0">
                <a:cs typeface="Graphik Regular"/>
              </a:rPr>
              <a:t>abandonment</a:t>
            </a:r>
            <a:r>
              <a:rPr lang="en-GB" sz="800" spc="-35" dirty="0">
                <a:cs typeface="Graphik Regular"/>
              </a:rPr>
              <a:t> </a:t>
            </a:r>
            <a:r>
              <a:rPr lang="en-GB" sz="800" spc="-10" dirty="0">
                <a:cs typeface="Graphik Regular"/>
              </a:rPr>
              <a:t>of</a:t>
            </a:r>
            <a:r>
              <a:rPr lang="en-GB" sz="800" spc="-35" dirty="0">
                <a:cs typeface="Graphik Regular"/>
              </a:rPr>
              <a:t> </a:t>
            </a:r>
            <a:r>
              <a:rPr lang="en-GB" sz="800" spc="-10" dirty="0">
                <a:cs typeface="Graphik Regular"/>
              </a:rPr>
              <a:t>acceptable</a:t>
            </a:r>
            <a:r>
              <a:rPr lang="en-GB" sz="800" spc="-40" dirty="0">
                <a:cs typeface="Graphik Regular"/>
              </a:rPr>
              <a:t> </a:t>
            </a:r>
            <a:r>
              <a:rPr lang="en-GB" sz="800" spc="-10" dirty="0">
                <a:cs typeface="Graphik Regular"/>
              </a:rPr>
              <a:t>standards</a:t>
            </a:r>
            <a:r>
              <a:rPr lang="en-GB" sz="800" spc="-35" dirty="0">
                <a:cs typeface="Graphik Regular"/>
              </a:rPr>
              <a:t> </a:t>
            </a:r>
            <a:r>
              <a:rPr lang="en-GB" sz="800" spc="-25" dirty="0">
                <a:cs typeface="Graphik Regular"/>
              </a:rPr>
              <a:t>of</a:t>
            </a:r>
            <a:r>
              <a:rPr lang="en-GB" sz="800" spc="-10" dirty="0">
                <a:cs typeface="Graphik Regular"/>
              </a:rPr>
              <a:t> development,</a:t>
            </a:r>
            <a:r>
              <a:rPr lang="en-GB" sz="800" spc="-30" dirty="0">
                <a:cs typeface="Graphik Regular"/>
              </a:rPr>
              <a:t> </a:t>
            </a:r>
            <a:r>
              <a:rPr lang="en-GB" sz="800" spc="-10" dirty="0">
                <a:cs typeface="Graphik Regular"/>
              </a:rPr>
              <a:t>sustainability</a:t>
            </a:r>
            <a:r>
              <a:rPr lang="en-GB" sz="800" spc="-35" dirty="0">
                <a:cs typeface="Graphik Regular"/>
              </a:rPr>
              <a:t> </a:t>
            </a:r>
            <a:r>
              <a:rPr lang="en-GB" sz="800" spc="-10" dirty="0">
                <a:cs typeface="Graphik Regular"/>
              </a:rPr>
              <a:t>or</a:t>
            </a:r>
            <a:r>
              <a:rPr lang="en-GB" sz="800" spc="-35" dirty="0">
                <a:cs typeface="Graphik Regular"/>
              </a:rPr>
              <a:t> </a:t>
            </a:r>
            <a:r>
              <a:rPr lang="en-GB" sz="800" spc="-20" dirty="0">
                <a:cs typeface="Graphik Regular"/>
              </a:rPr>
              <a:t>care</a:t>
            </a:r>
            <a:r>
              <a:rPr lang="en-GB" sz="800" spc="-35" dirty="0">
                <a:cs typeface="Graphik Regular"/>
              </a:rPr>
              <a:t> </a:t>
            </a:r>
            <a:r>
              <a:rPr lang="en-GB" sz="800" spc="-20" dirty="0">
                <a:cs typeface="Graphik Regular"/>
              </a:rPr>
              <a:t>for</a:t>
            </a:r>
            <a:r>
              <a:rPr lang="en-GB" sz="800" spc="-35" dirty="0">
                <a:cs typeface="Graphik Regular"/>
              </a:rPr>
              <a:t> </a:t>
            </a:r>
            <a:r>
              <a:rPr lang="en-GB" sz="800" spc="-10" dirty="0">
                <a:cs typeface="Graphik Regular"/>
              </a:rPr>
              <a:t>the</a:t>
            </a:r>
            <a:r>
              <a:rPr lang="en-GB" sz="800" spc="-35" dirty="0">
                <a:cs typeface="Graphik Regular"/>
              </a:rPr>
              <a:t> </a:t>
            </a:r>
            <a:r>
              <a:rPr lang="en-GB" sz="800" spc="-20" dirty="0">
                <a:cs typeface="Graphik Regular"/>
              </a:rPr>
              <a:t>amenities</a:t>
            </a:r>
            <a:r>
              <a:rPr lang="en-GB" sz="800" spc="-30" dirty="0">
                <a:cs typeface="Graphik Regular"/>
              </a:rPr>
              <a:t> </a:t>
            </a:r>
            <a:r>
              <a:rPr lang="en-GB" sz="800" spc="-10" dirty="0">
                <a:cs typeface="Graphik Regular"/>
              </a:rPr>
              <a:t>around the Estate’s</a:t>
            </a:r>
            <a:r>
              <a:rPr lang="en-GB" sz="800" spc="-40" dirty="0">
                <a:cs typeface="Graphik Regular"/>
              </a:rPr>
              <a:t> </a:t>
            </a:r>
            <a:r>
              <a:rPr lang="en-GB" sz="800" spc="-20" dirty="0">
                <a:cs typeface="Graphik Regular"/>
              </a:rPr>
              <a:t>buildings.</a:t>
            </a:r>
            <a:r>
              <a:rPr lang="en-GB" sz="800" spc="-35" dirty="0">
                <a:cs typeface="Graphik Regular"/>
              </a:rPr>
              <a:t> </a:t>
            </a:r>
            <a:r>
              <a:rPr lang="en-GB" sz="800" spc="-10" dirty="0">
                <a:cs typeface="Graphik Regular"/>
              </a:rPr>
              <a:t>These</a:t>
            </a:r>
            <a:r>
              <a:rPr lang="en-GB" sz="800" spc="-30" dirty="0">
                <a:cs typeface="Graphik Regular"/>
              </a:rPr>
              <a:t> </a:t>
            </a:r>
            <a:r>
              <a:rPr lang="en-GB" sz="800" spc="-10" dirty="0">
                <a:cs typeface="Graphik Regular"/>
              </a:rPr>
              <a:t>matters</a:t>
            </a:r>
            <a:r>
              <a:rPr lang="en-GB" sz="800" spc="-30" dirty="0">
                <a:cs typeface="Graphik Regular"/>
              </a:rPr>
              <a:t> </a:t>
            </a:r>
            <a:r>
              <a:rPr lang="en-GB" sz="800" spc="-10" dirty="0">
                <a:cs typeface="Graphik Regular"/>
              </a:rPr>
              <a:t>would</a:t>
            </a:r>
            <a:r>
              <a:rPr lang="en-GB" sz="800" spc="-35" dirty="0">
                <a:cs typeface="Graphik Regular"/>
              </a:rPr>
              <a:t> </a:t>
            </a:r>
            <a:r>
              <a:rPr lang="en-GB" sz="800" spc="-10" dirty="0">
                <a:cs typeface="Graphik Regular"/>
              </a:rPr>
              <a:t>still</a:t>
            </a:r>
            <a:r>
              <a:rPr lang="en-GB" sz="800" spc="-30" dirty="0">
                <a:cs typeface="Graphik Regular"/>
              </a:rPr>
              <a:t> </a:t>
            </a:r>
            <a:r>
              <a:rPr lang="en-GB" sz="800" spc="-10" dirty="0">
                <a:cs typeface="Graphik Regular"/>
              </a:rPr>
              <a:t>be</a:t>
            </a:r>
            <a:r>
              <a:rPr lang="en-GB" sz="800" spc="-30" dirty="0">
                <a:cs typeface="Graphik Regular"/>
              </a:rPr>
              <a:t> </a:t>
            </a:r>
            <a:r>
              <a:rPr lang="en-GB" sz="800" spc="-10" dirty="0">
                <a:cs typeface="Graphik Regular"/>
              </a:rPr>
              <a:t>addressed</a:t>
            </a:r>
            <a:r>
              <a:rPr lang="en-GB" sz="800" spc="-30" dirty="0">
                <a:cs typeface="Graphik Regular"/>
              </a:rPr>
              <a:t> </a:t>
            </a:r>
            <a:r>
              <a:rPr lang="en-GB" sz="800" spc="-10" dirty="0">
                <a:cs typeface="Graphik Regular"/>
              </a:rPr>
              <a:t>in</a:t>
            </a:r>
            <a:r>
              <a:rPr lang="en-GB" sz="800" spc="-30" dirty="0">
                <a:cs typeface="Graphik Regular"/>
              </a:rPr>
              <a:t> </a:t>
            </a:r>
            <a:r>
              <a:rPr lang="en-GB" sz="800" spc="-25" dirty="0">
                <a:cs typeface="Graphik Regular"/>
              </a:rPr>
              <a:t>the</a:t>
            </a:r>
            <a:r>
              <a:rPr lang="en-GB" sz="800" dirty="0">
                <a:cs typeface="Graphik Regular"/>
              </a:rPr>
              <a:t> </a:t>
            </a:r>
            <a:r>
              <a:rPr sz="800" spc="-10" dirty="0">
                <a:cs typeface="Graphik Regular"/>
              </a:rPr>
              <a:t>new</a:t>
            </a:r>
            <a:r>
              <a:rPr sz="800" spc="-30" dirty="0">
                <a:cs typeface="Graphik Regular"/>
              </a:rPr>
              <a:t> </a:t>
            </a:r>
            <a:r>
              <a:rPr sz="800" spc="-10" dirty="0">
                <a:cs typeface="Graphik Regular"/>
              </a:rPr>
              <a:t>SPZ</a:t>
            </a:r>
            <a:r>
              <a:rPr sz="800" spc="-30" dirty="0">
                <a:cs typeface="Graphik Regular"/>
              </a:rPr>
              <a:t> </a:t>
            </a:r>
            <a:r>
              <a:rPr sz="800" spc="-10" dirty="0">
                <a:cs typeface="Graphik Regular"/>
              </a:rPr>
              <a:t>while</a:t>
            </a:r>
            <a:r>
              <a:rPr sz="800" spc="-30" dirty="0">
                <a:cs typeface="Graphik Regular"/>
              </a:rPr>
              <a:t> </a:t>
            </a:r>
            <a:r>
              <a:rPr sz="800" spc="-25" dirty="0">
                <a:cs typeface="Graphik Regular"/>
              </a:rPr>
              <a:t>offering</a:t>
            </a:r>
            <a:r>
              <a:rPr sz="800" spc="-30" dirty="0">
                <a:cs typeface="Graphik Regular"/>
              </a:rPr>
              <a:t> </a:t>
            </a:r>
            <a:r>
              <a:rPr sz="800" spc="-10" dirty="0">
                <a:cs typeface="Graphik Regular"/>
              </a:rPr>
              <a:t>certainty</a:t>
            </a:r>
            <a:r>
              <a:rPr sz="800" spc="-30" dirty="0">
                <a:cs typeface="Graphik Regular"/>
              </a:rPr>
              <a:t> </a:t>
            </a:r>
            <a:r>
              <a:rPr sz="800" spc="-10" dirty="0">
                <a:cs typeface="Graphik Regular"/>
              </a:rPr>
              <a:t>and</a:t>
            </a:r>
            <a:r>
              <a:rPr sz="800" spc="-30" dirty="0">
                <a:cs typeface="Graphik Regular"/>
              </a:rPr>
              <a:t> </a:t>
            </a:r>
            <a:r>
              <a:rPr sz="800" spc="-10" dirty="0">
                <a:cs typeface="Graphik Regular"/>
              </a:rPr>
              <a:t>flexibility</a:t>
            </a:r>
            <a:r>
              <a:rPr sz="800" spc="-30" dirty="0">
                <a:cs typeface="Graphik Regular"/>
              </a:rPr>
              <a:t> </a:t>
            </a:r>
            <a:r>
              <a:rPr sz="800" spc="-10" dirty="0">
                <a:cs typeface="Graphik Regular"/>
              </a:rPr>
              <a:t>to</a:t>
            </a:r>
            <a:r>
              <a:rPr sz="800" spc="-30" dirty="0">
                <a:cs typeface="Graphik Regular"/>
              </a:rPr>
              <a:t> </a:t>
            </a:r>
            <a:r>
              <a:rPr sz="800" spc="-10" dirty="0">
                <a:cs typeface="Graphik Regular"/>
              </a:rPr>
              <a:t>businesses.</a:t>
            </a:r>
            <a:endParaRPr lang="en-GB" sz="800" spc="-10" dirty="0">
              <a:cs typeface="Graphik Regular"/>
            </a:endParaRPr>
          </a:p>
          <a:p>
            <a:pPr>
              <a:lnSpc>
                <a:spcPts val="960"/>
              </a:lnSpc>
              <a:spcBef>
                <a:spcPts val="30"/>
              </a:spcBef>
              <a:spcAft>
                <a:spcPts val="600"/>
              </a:spcAft>
            </a:pPr>
            <a:r>
              <a:rPr lang="en-GB" sz="800" spc="-10" dirty="0">
                <a:cs typeface="Graphik Regular"/>
              </a:rPr>
              <a:t>Over</a:t>
            </a:r>
            <a:r>
              <a:rPr lang="en-GB" sz="800" spc="-35" dirty="0">
                <a:cs typeface="Graphik Regular"/>
              </a:rPr>
              <a:t> </a:t>
            </a:r>
            <a:r>
              <a:rPr lang="en-GB" sz="800" spc="-10" dirty="0">
                <a:cs typeface="Graphik Regular"/>
              </a:rPr>
              <a:t>the</a:t>
            </a:r>
            <a:r>
              <a:rPr lang="en-GB" sz="800" spc="-35" dirty="0">
                <a:cs typeface="Graphik Regular"/>
              </a:rPr>
              <a:t> </a:t>
            </a:r>
            <a:r>
              <a:rPr lang="en-GB" sz="800" spc="-10" dirty="0">
                <a:cs typeface="Graphik Regular"/>
              </a:rPr>
              <a:t>last</a:t>
            </a:r>
            <a:r>
              <a:rPr lang="en-GB" sz="800" spc="-35" dirty="0">
                <a:cs typeface="Graphik Regular"/>
              </a:rPr>
              <a:t> </a:t>
            </a:r>
            <a:r>
              <a:rPr lang="en-GB" sz="800" spc="-10" dirty="0">
                <a:cs typeface="Graphik Regular"/>
              </a:rPr>
              <a:t>10</a:t>
            </a:r>
            <a:r>
              <a:rPr lang="en-GB" sz="800" spc="-30" dirty="0">
                <a:cs typeface="Graphik Regular"/>
              </a:rPr>
              <a:t> </a:t>
            </a:r>
            <a:r>
              <a:rPr lang="en-GB" sz="800" spc="-10" dirty="0">
                <a:cs typeface="Graphik Regular"/>
              </a:rPr>
              <a:t>years,</a:t>
            </a:r>
            <a:r>
              <a:rPr lang="en-GB" sz="800" spc="-35" dirty="0">
                <a:cs typeface="Graphik Regular"/>
              </a:rPr>
              <a:t> </a:t>
            </a:r>
            <a:r>
              <a:rPr lang="en-GB" sz="800" spc="-10" dirty="0">
                <a:cs typeface="Graphik Regular"/>
              </a:rPr>
              <a:t>major</a:t>
            </a:r>
            <a:r>
              <a:rPr lang="en-GB" sz="800" spc="-35" dirty="0">
                <a:cs typeface="Graphik Regular"/>
              </a:rPr>
              <a:t> </a:t>
            </a:r>
            <a:r>
              <a:rPr lang="en-GB" sz="800" spc="-10" dirty="0">
                <a:cs typeface="Graphik Regular"/>
              </a:rPr>
              <a:t>local</a:t>
            </a:r>
            <a:r>
              <a:rPr lang="en-GB" sz="800" spc="-30" dirty="0">
                <a:cs typeface="Graphik Regular"/>
              </a:rPr>
              <a:t> </a:t>
            </a:r>
            <a:r>
              <a:rPr lang="en-GB" sz="800" spc="-10" dirty="0">
                <a:cs typeface="Graphik Regular"/>
              </a:rPr>
              <a:t>businesses</a:t>
            </a:r>
            <a:r>
              <a:rPr lang="en-GB" sz="800" spc="-35" dirty="0">
                <a:cs typeface="Graphik Regular"/>
              </a:rPr>
              <a:t> </a:t>
            </a:r>
            <a:r>
              <a:rPr lang="en-GB" sz="800" spc="-10" dirty="0">
                <a:cs typeface="Graphik Regular"/>
              </a:rPr>
              <a:t>such</a:t>
            </a:r>
            <a:r>
              <a:rPr lang="en-GB" sz="800" spc="-35" dirty="0">
                <a:cs typeface="Graphik Regular"/>
              </a:rPr>
              <a:t> </a:t>
            </a:r>
            <a:r>
              <a:rPr lang="en-GB" sz="800" spc="-25" dirty="0">
                <a:cs typeface="Graphik Regular"/>
              </a:rPr>
              <a:t>as</a:t>
            </a:r>
            <a:r>
              <a:rPr lang="en-GB" sz="800" spc="-10" dirty="0">
                <a:cs typeface="Graphik Regular"/>
              </a:rPr>
              <a:t> Octopus</a:t>
            </a:r>
            <a:r>
              <a:rPr lang="en-GB" sz="800" spc="-30" dirty="0">
                <a:cs typeface="Graphik Regular"/>
              </a:rPr>
              <a:t> </a:t>
            </a:r>
            <a:r>
              <a:rPr lang="en-GB" sz="800" spc="-25" dirty="0">
                <a:cs typeface="Graphik Regular"/>
              </a:rPr>
              <a:t>Energy, </a:t>
            </a:r>
            <a:r>
              <a:rPr lang="en-GB" sz="800" spc="-10" dirty="0">
                <a:cs typeface="Graphik Regular"/>
              </a:rPr>
              <a:t>John</a:t>
            </a:r>
            <a:r>
              <a:rPr lang="en-GB" sz="800" spc="-25" dirty="0">
                <a:cs typeface="Graphik Regular"/>
              </a:rPr>
              <a:t> </a:t>
            </a:r>
            <a:r>
              <a:rPr lang="en-GB" sz="800" spc="-10" dirty="0">
                <a:cs typeface="Graphik Regular"/>
              </a:rPr>
              <a:t>Crane,</a:t>
            </a:r>
            <a:r>
              <a:rPr lang="en-GB" sz="800" spc="-30" dirty="0">
                <a:cs typeface="Graphik Regular"/>
              </a:rPr>
              <a:t> </a:t>
            </a:r>
            <a:r>
              <a:rPr lang="en-GB" sz="800" dirty="0">
                <a:cs typeface="Graphik Regular"/>
              </a:rPr>
              <a:t>CLEAN</a:t>
            </a:r>
            <a:r>
              <a:rPr lang="en-GB" sz="800" spc="-25" dirty="0">
                <a:cs typeface="Graphik Regular"/>
              </a:rPr>
              <a:t> </a:t>
            </a:r>
            <a:r>
              <a:rPr lang="en-GB" sz="800" spc="-10" dirty="0">
                <a:cs typeface="Graphik Regular"/>
              </a:rPr>
              <a:t>Linen</a:t>
            </a:r>
            <a:r>
              <a:rPr lang="en-GB" sz="800" spc="-25" dirty="0">
                <a:cs typeface="Graphik Regular"/>
              </a:rPr>
              <a:t> </a:t>
            </a:r>
            <a:r>
              <a:rPr lang="en-GB" sz="800" spc="-10" dirty="0">
                <a:cs typeface="Graphik Regular"/>
              </a:rPr>
              <a:t>Services, Bidfood,</a:t>
            </a:r>
            <a:r>
              <a:rPr lang="en-GB" sz="800" spc="-35" dirty="0">
                <a:cs typeface="Graphik Regular"/>
              </a:rPr>
              <a:t> </a:t>
            </a:r>
            <a:r>
              <a:rPr lang="en-GB" sz="800" spc="-10" dirty="0">
                <a:cs typeface="Graphik Regular"/>
              </a:rPr>
              <a:t>Jaguar</a:t>
            </a:r>
            <a:r>
              <a:rPr lang="en-GB" sz="800" spc="-30" dirty="0">
                <a:cs typeface="Graphik Regular"/>
              </a:rPr>
              <a:t> </a:t>
            </a:r>
            <a:r>
              <a:rPr lang="en-GB" sz="800" spc="-10" dirty="0">
                <a:cs typeface="Graphik Regular"/>
              </a:rPr>
              <a:t>Land</a:t>
            </a:r>
            <a:r>
              <a:rPr lang="en-GB" sz="800" spc="-30" dirty="0">
                <a:cs typeface="Graphik Regular"/>
              </a:rPr>
              <a:t> </a:t>
            </a:r>
            <a:r>
              <a:rPr lang="en-GB" sz="800" spc="-20" dirty="0">
                <a:cs typeface="Graphik Regular"/>
              </a:rPr>
              <a:t>Rover</a:t>
            </a:r>
            <a:r>
              <a:rPr lang="en-GB" sz="800" spc="-30" dirty="0">
                <a:cs typeface="Graphik Regular"/>
              </a:rPr>
              <a:t> </a:t>
            </a:r>
            <a:r>
              <a:rPr lang="en-GB" sz="800" spc="-10" dirty="0">
                <a:cs typeface="Graphik Regular"/>
              </a:rPr>
              <a:t>and</a:t>
            </a:r>
            <a:r>
              <a:rPr lang="en-GB" sz="800" spc="-30" dirty="0">
                <a:cs typeface="Graphik Regular"/>
              </a:rPr>
              <a:t> </a:t>
            </a:r>
            <a:r>
              <a:rPr lang="en-GB" sz="800" spc="-20" dirty="0">
                <a:cs typeface="Graphik Regular"/>
              </a:rPr>
              <a:t>many</a:t>
            </a:r>
            <a:r>
              <a:rPr lang="en-GB" sz="800" spc="-30" dirty="0">
                <a:cs typeface="Graphik Regular"/>
              </a:rPr>
              <a:t> </a:t>
            </a:r>
            <a:r>
              <a:rPr lang="en-GB" sz="800" spc="-10" dirty="0">
                <a:cs typeface="Graphik Regular"/>
              </a:rPr>
              <a:t>more</a:t>
            </a:r>
            <a:r>
              <a:rPr lang="en-GB" sz="800" spc="-30" dirty="0">
                <a:cs typeface="Graphik Regular"/>
              </a:rPr>
              <a:t> </a:t>
            </a:r>
            <a:r>
              <a:rPr lang="en-GB" sz="800" spc="-20" dirty="0">
                <a:cs typeface="Graphik Regular"/>
              </a:rPr>
              <a:t>have</a:t>
            </a:r>
            <a:r>
              <a:rPr lang="en-GB" sz="800" spc="-30" dirty="0">
                <a:cs typeface="Graphik Regular"/>
              </a:rPr>
              <a:t> </a:t>
            </a:r>
            <a:r>
              <a:rPr lang="en-GB" sz="800" spc="-25" dirty="0">
                <a:cs typeface="Graphik Regular"/>
              </a:rPr>
              <a:t>all</a:t>
            </a:r>
            <a:r>
              <a:rPr lang="en-GB" sz="800" spc="-10" dirty="0">
                <a:cs typeface="Graphik Regular"/>
              </a:rPr>
              <a:t> occupied</a:t>
            </a:r>
            <a:r>
              <a:rPr lang="en-GB" sz="800" spc="-35" dirty="0">
                <a:cs typeface="Graphik Regular"/>
              </a:rPr>
              <a:t> </a:t>
            </a:r>
            <a:r>
              <a:rPr lang="en-GB" sz="800" spc="-10" dirty="0">
                <a:cs typeface="Graphik Regular"/>
              </a:rPr>
              <a:t>industrial</a:t>
            </a:r>
            <a:r>
              <a:rPr lang="en-GB" sz="800" spc="-30" dirty="0">
                <a:cs typeface="Graphik Regular"/>
              </a:rPr>
              <a:t> </a:t>
            </a:r>
            <a:r>
              <a:rPr lang="en-GB" sz="800" spc="-10" dirty="0">
                <a:cs typeface="Graphik Regular"/>
              </a:rPr>
              <a:t>space</a:t>
            </a:r>
            <a:r>
              <a:rPr lang="en-GB" sz="800" spc="-30" dirty="0">
                <a:cs typeface="Graphik Regular"/>
              </a:rPr>
              <a:t> </a:t>
            </a:r>
            <a:r>
              <a:rPr lang="en-GB" sz="800" spc="-10" dirty="0">
                <a:cs typeface="Graphik Regular"/>
              </a:rPr>
              <a:t>which</a:t>
            </a:r>
            <a:r>
              <a:rPr lang="en-GB" sz="800" spc="-30" dirty="0">
                <a:cs typeface="Graphik Regular"/>
              </a:rPr>
              <a:t> </a:t>
            </a:r>
            <a:r>
              <a:rPr lang="en-GB" sz="800" spc="-10" dirty="0">
                <a:cs typeface="Graphik Regular"/>
              </a:rPr>
              <a:t>has</a:t>
            </a:r>
            <a:r>
              <a:rPr lang="en-GB" sz="800" spc="-30" dirty="0">
                <a:cs typeface="Graphik Regular"/>
              </a:rPr>
              <a:t> </a:t>
            </a:r>
            <a:r>
              <a:rPr lang="en-GB" sz="800" spc="-10" dirty="0">
                <a:cs typeface="Graphik Regular"/>
              </a:rPr>
              <a:t>been</a:t>
            </a:r>
            <a:r>
              <a:rPr lang="en-GB" sz="800" spc="-30" dirty="0">
                <a:cs typeface="Graphik Regular"/>
              </a:rPr>
              <a:t> </a:t>
            </a:r>
            <a:r>
              <a:rPr lang="en-GB" sz="800" spc="-10" dirty="0">
                <a:cs typeface="Graphik Regular"/>
              </a:rPr>
              <a:t>delivered</a:t>
            </a:r>
            <a:r>
              <a:rPr lang="en-GB" sz="800" spc="-35" dirty="0">
                <a:cs typeface="Graphik Regular"/>
              </a:rPr>
              <a:t> </a:t>
            </a:r>
            <a:r>
              <a:rPr lang="en-GB" sz="800" spc="-20" dirty="0">
                <a:cs typeface="Graphik Regular"/>
              </a:rPr>
              <a:t>under </a:t>
            </a:r>
            <a:r>
              <a:rPr lang="en-GB" sz="800" spc="-10" dirty="0">
                <a:cs typeface="Graphik Regular"/>
              </a:rPr>
              <a:t>the</a:t>
            </a:r>
            <a:r>
              <a:rPr lang="en-GB" sz="800" spc="-35" dirty="0">
                <a:cs typeface="Graphik Regular"/>
              </a:rPr>
              <a:t> </a:t>
            </a:r>
            <a:r>
              <a:rPr lang="en-GB" sz="800" spc="-10" dirty="0">
                <a:cs typeface="Graphik Regular"/>
              </a:rPr>
              <a:t>SPZ,</a:t>
            </a:r>
            <a:r>
              <a:rPr lang="en-GB" sz="800" spc="-30" dirty="0">
                <a:cs typeface="Graphik Regular"/>
              </a:rPr>
              <a:t> </a:t>
            </a:r>
            <a:r>
              <a:rPr lang="en-GB" sz="800" spc="-10" dirty="0">
                <a:cs typeface="Graphik Regular"/>
              </a:rPr>
              <a:t>unlocking</a:t>
            </a:r>
            <a:r>
              <a:rPr lang="en-GB" sz="800" spc="-30" dirty="0">
                <a:cs typeface="Graphik Regular"/>
              </a:rPr>
              <a:t> </a:t>
            </a:r>
            <a:r>
              <a:rPr lang="en-GB" sz="800" spc="-10" dirty="0">
                <a:cs typeface="Graphik Regular"/>
              </a:rPr>
              <a:t>new</a:t>
            </a:r>
            <a:r>
              <a:rPr lang="en-GB" sz="800" spc="-35" dirty="0">
                <a:cs typeface="Graphik Regular"/>
              </a:rPr>
              <a:t> </a:t>
            </a:r>
            <a:r>
              <a:rPr lang="en-GB" sz="800" spc="-10" dirty="0">
                <a:cs typeface="Graphik Regular"/>
              </a:rPr>
              <a:t>investment</a:t>
            </a:r>
            <a:r>
              <a:rPr lang="en-GB" sz="800" spc="-30" dirty="0">
                <a:cs typeface="Graphik Regular"/>
              </a:rPr>
              <a:t> </a:t>
            </a:r>
            <a:r>
              <a:rPr lang="en-GB" sz="800" spc="-10" dirty="0">
                <a:cs typeface="Graphik Regular"/>
              </a:rPr>
              <a:t>and</a:t>
            </a:r>
            <a:r>
              <a:rPr lang="en-GB" sz="800" spc="-30" dirty="0">
                <a:cs typeface="Graphik Regular"/>
              </a:rPr>
              <a:t> </a:t>
            </a:r>
            <a:r>
              <a:rPr lang="en-GB" sz="800" spc="-20" dirty="0">
                <a:cs typeface="Graphik Regular"/>
              </a:rPr>
              <a:t>creating</a:t>
            </a:r>
            <a:r>
              <a:rPr lang="en-GB" sz="800" spc="-35" dirty="0">
                <a:cs typeface="Graphik Regular"/>
              </a:rPr>
              <a:t> </a:t>
            </a:r>
            <a:r>
              <a:rPr lang="en-GB" sz="800" spc="-20" dirty="0">
                <a:cs typeface="Graphik Regular"/>
              </a:rPr>
              <a:t>jobs.</a:t>
            </a:r>
          </a:p>
          <a:p>
            <a:pPr>
              <a:lnSpc>
                <a:spcPts val="960"/>
              </a:lnSpc>
              <a:spcBef>
                <a:spcPts val="30"/>
              </a:spcBef>
            </a:pPr>
            <a:endParaRPr lang="en-GB" sz="800" spc="-20" dirty="0">
              <a:cs typeface="Graphik Regular"/>
            </a:endParaRPr>
          </a:p>
          <a:p>
            <a:pPr>
              <a:lnSpc>
                <a:spcPts val="1300"/>
              </a:lnSpc>
            </a:pPr>
            <a:r>
              <a:rPr lang="en-GB" sz="1100" b="1" spc="-30" dirty="0">
                <a:cs typeface="Graphik Semibold"/>
              </a:rPr>
              <a:t>Slough</a:t>
            </a:r>
            <a:r>
              <a:rPr lang="en-GB" sz="1100" b="1" spc="-40" dirty="0">
                <a:cs typeface="Graphik Semibold"/>
              </a:rPr>
              <a:t> Trading </a:t>
            </a:r>
            <a:r>
              <a:rPr lang="en-GB" sz="1100" b="1" spc="-30" dirty="0">
                <a:cs typeface="Graphik Semibold"/>
              </a:rPr>
              <a:t>Estate</a:t>
            </a:r>
            <a:r>
              <a:rPr lang="en-GB" sz="1100" b="1" spc="-40" dirty="0">
                <a:cs typeface="Graphik Semibold"/>
              </a:rPr>
              <a:t> </a:t>
            </a:r>
            <a:r>
              <a:rPr lang="en-GB" sz="1100" b="1" spc="-10" dirty="0">
                <a:cs typeface="Graphik Semibold"/>
              </a:rPr>
              <a:t>is</a:t>
            </a:r>
            <a:r>
              <a:rPr lang="en-GB" sz="1100" b="1" spc="-40" dirty="0">
                <a:cs typeface="Graphik Semibold"/>
              </a:rPr>
              <a:t> </a:t>
            </a:r>
            <a:r>
              <a:rPr lang="en-GB" sz="1100" b="1" spc="-20" dirty="0">
                <a:cs typeface="Graphik Semibold"/>
              </a:rPr>
              <a:t>one</a:t>
            </a:r>
            <a:r>
              <a:rPr lang="en-GB" sz="1100" b="1" spc="-35" dirty="0">
                <a:cs typeface="Graphik Semibold"/>
              </a:rPr>
              <a:t> </a:t>
            </a:r>
            <a:r>
              <a:rPr lang="en-GB" sz="1100" b="1" spc="-25" dirty="0">
                <a:cs typeface="Graphik Semibold"/>
              </a:rPr>
              <a:t>of</a:t>
            </a:r>
            <a:r>
              <a:rPr lang="en-GB" sz="1100" b="1" spc="-40" dirty="0">
                <a:cs typeface="Graphik Semibold"/>
              </a:rPr>
              <a:t> </a:t>
            </a:r>
            <a:r>
              <a:rPr lang="en-GB" sz="1100" b="1" spc="-20" dirty="0">
                <a:cs typeface="Graphik Semibold"/>
              </a:rPr>
              <a:t>only </a:t>
            </a:r>
            <a:br>
              <a:rPr lang="en-GB" sz="1100" b="1" spc="-20" dirty="0">
                <a:cs typeface="Graphik Semibold"/>
              </a:rPr>
            </a:br>
            <a:r>
              <a:rPr lang="en-GB" sz="1100" b="1" spc="-25" dirty="0">
                <a:cs typeface="Graphik Semibold"/>
              </a:rPr>
              <a:t>two</a:t>
            </a:r>
            <a:r>
              <a:rPr lang="en-GB" sz="1100" b="1" spc="-35" dirty="0">
                <a:cs typeface="Graphik Semibold"/>
              </a:rPr>
              <a:t> </a:t>
            </a:r>
            <a:r>
              <a:rPr lang="en-GB" sz="1100" b="1" spc="-20" dirty="0">
                <a:cs typeface="Graphik Semibold"/>
              </a:rPr>
              <a:t>business</a:t>
            </a:r>
            <a:r>
              <a:rPr lang="en-GB" sz="1100" b="1" spc="-35" dirty="0">
                <a:cs typeface="Graphik Semibold"/>
              </a:rPr>
              <a:t> </a:t>
            </a:r>
            <a:r>
              <a:rPr lang="en-GB" sz="1100" b="1" spc="-25" dirty="0">
                <a:cs typeface="Graphik Semibold"/>
              </a:rPr>
              <a:t>locations</a:t>
            </a:r>
            <a:r>
              <a:rPr lang="en-GB" sz="1100" b="1" spc="-35" dirty="0">
                <a:cs typeface="Graphik Semibold"/>
              </a:rPr>
              <a:t> </a:t>
            </a:r>
            <a:r>
              <a:rPr lang="en-GB" sz="1100" b="1" spc="-25" dirty="0">
                <a:cs typeface="Graphik Semibold"/>
              </a:rPr>
              <a:t>in</a:t>
            </a:r>
            <a:r>
              <a:rPr lang="en-GB" sz="1100" b="1" spc="-35" dirty="0">
                <a:cs typeface="Graphik Semibold"/>
              </a:rPr>
              <a:t> </a:t>
            </a:r>
            <a:r>
              <a:rPr lang="en-GB" sz="1100" b="1" spc="-10" dirty="0">
                <a:cs typeface="Graphik Semibold"/>
              </a:rPr>
              <a:t>England </a:t>
            </a:r>
            <a:r>
              <a:rPr lang="en-GB" sz="1100" b="1" spc="-25" dirty="0">
                <a:cs typeface="Graphik Semibold"/>
              </a:rPr>
              <a:t>that</a:t>
            </a:r>
            <a:r>
              <a:rPr lang="en-GB" sz="1100" b="1" spc="-35" dirty="0">
                <a:cs typeface="Graphik Semibold"/>
              </a:rPr>
              <a:t> </a:t>
            </a:r>
            <a:r>
              <a:rPr lang="en-GB" sz="1100" b="1" spc="-25" dirty="0">
                <a:cs typeface="Graphik Semibold"/>
              </a:rPr>
              <a:t>operates</a:t>
            </a:r>
            <a:r>
              <a:rPr lang="en-GB" sz="1100" b="1" spc="-30" dirty="0">
                <a:cs typeface="Graphik Semibold"/>
              </a:rPr>
              <a:t> </a:t>
            </a:r>
            <a:r>
              <a:rPr lang="en-GB" sz="1100" b="1" spc="-10" dirty="0">
                <a:cs typeface="Graphik Semibold"/>
              </a:rPr>
              <a:t>a</a:t>
            </a:r>
            <a:r>
              <a:rPr lang="en-GB" sz="1100" b="1" spc="-30" dirty="0">
                <a:cs typeface="Graphik Semibold"/>
              </a:rPr>
              <a:t> Simplified </a:t>
            </a:r>
            <a:r>
              <a:rPr lang="en-GB" sz="1100" b="1" spc="-10" dirty="0">
                <a:cs typeface="Graphik Semibold"/>
              </a:rPr>
              <a:t>Planning </a:t>
            </a:r>
            <a:r>
              <a:rPr lang="en-GB" sz="1100" b="1" spc="-25" dirty="0">
                <a:cs typeface="Graphik Semibold"/>
              </a:rPr>
              <a:t>Zone.</a:t>
            </a:r>
            <a:r>
              <a:rPr lang="en-GB" sz="1100" b="1" spc="-45" dirty="0">
                <a:cs typeface="Graphik Semibold"/>
              </a:rPr>
              <a:t> </a:t>
            </a:r>
            <a:br>
              <a:rPr lang="en-GB" sz="1100" b="1" spc="-45" dirty="0">
                <a:cs typeface="Graphik Semibold"/>
              </a:rPr>
            </a:br>
            <a:r>
              <a:rPr lang="en-GB" sz="1100" b="1" spc="-20" dirty="0">
                <a:cs typeface="Graphik Semibold"/>
              </a:rPr>
              <a:t>It</a:t>
            </a:r>
            <a:r>
              <a:rPr lang="en-GB" sz="1100" b="1" spc="-45" dirty="0">
                <a:cs typeface="Graphik Semibold"/>
              </a:rPr>
              <a:t> </a:t>
            </a:r>
            <a:r>
              <a:rPr lang="en-GB" sz="1100" b="1" spc="-25" dirty="0">
                <a:cs typeface="Graphik Semibold"/>
              </a:rPr>
              <a:t>gives</a:t>
            </a:r>
            <a:r>
              <a:rPr lang="en-GB" sz="1100" b="1" spc="-45" dirty="0">
                <a:cs typeface="Graphik Semibold"/>
              </a:rPr>
              <a:t> </a:t>
            </a:r>
            <a:r>
              <a:rPr lang="en-GB" sz="1100" b="1" spc="-30" dirty="0">
                <a:cs typeface="Graphik Semibold"/>
              </a:rPr>
              <a:t>Slough</a:t>
            </a:r>
            <a:r>
              <a:rPr lang="en-GB" sz="1100" b="1" spc="-40" dirty="0">
                <a:cs typeface="Graphik Semibold"/>
              </a:rPr>
              <a:t> </a:t>
            </a:r>
            <a:r>
              <a:rPr lang="en-GB" sz="1100" b="1" spc="-10" dirty="0">
                <a:cs typeface="Graphik Semibold"/>
              </a:rPr>
              <a:t>a</a:t>
            </a:r>
            <a:r>
              <a:rPr lang="en-GB" sz="1100" b="1" spc="-45" dirty="0">
                <a:cs typeface="Graphik Semibold"/>
              </a:rPr>
              <a:t> </a:t>
            </a:r>
            <a:r>
              <a:rPr lang="en-GB" sz="1100" b="1" spc="-10" dirty="0">
                <a:cs typeface="Graphik Semibold"/>
              </a:rPr>
              <a:t>competitive </a:t>
            </a:r>
            <a:r>
              <a:rPr lang="en-GB" sz="1100" b="1" spc="-30" dirty="0">
                <a:cs typeface="Graphik Semibold"/>
              </a:rPr>
              <a:t>advantage</a:t>
            </a:r>
            <a:r>
              <a:rPr lang="en-GB" sz="1100" b="1" spc="-35" dirty="0">
                <a:cs typeface="Graphik Semibold"/>
              </a:rPr>
              <a:t> by </a:t>
            </a:r>
            <a:r>
              <a:rPr lang="en-GB" sz="1100" b="1" spc="-30" dirty="0">
                <a:cs typeface="Graphik Semibold"/>
              </a:rPr>
              <a:t>giving</a:t>
            </a:r>
            <a:r>
              <a:rPr lang="en-GB" sz="1100" b="1" spc="-35" dirty="0">
                <a:cs typeface="Graphik Semibold"/>
              </a:rPr>
              <a:t> SEGRO </a:t>
            </a:r>
            <a:r>
              <a:rPr lang="en-GB" sz="1100" b="1" spc="-25" dirty="0">
                <a:cs typeface="Graphik Semibold"/>
              </a:rPr>
              <a:t>and</a:t>
            </a:r>
            <a:r>
              <a:rPr lang="en-GB" sz="1100" b="1" spc="-35" dirty="0">
                <a:cs typeface="Graphik Semibold"/>
              </a:rPr>
              <a:t> </a:t>
            </a:r>
            <a:r>
              <a:rPr lang="en-GB" sz="1100" b="1" spc="-25" dirty="0">
                <a:cs typeface="Graphik Semibold"/>
              </a:rPr>
              <a:t>its customers</a:t>
            </a:r>
            <a:r>
              <a:rPr lang="en-GB" sz="1100" b="1" spc="-30" dirty="0">
                <a:cs typeface="Graphik Semibold"/>
              </a:rPr>
              <a:t> </a:t>
            </a:r>
            <a:r>
              <a:rPr lang="en-GB" sz="1100" b="1" spc="-20" dirty="0">
                <a:cs typeface="Graphik Semibold"/>
              </a:rPr>
              <a:t>the</a:t>
            </a:r>
            <a:r>
              <a:rPr lang="en-GB" sz="1100" b="1" spc="-30" dirty="0">
                <a:cs typeface="Graphik Semibold"/>
              </a:rPr>
              <a:t> </a:t>
            </a:r>
            <a:r>
              <a:rPr lang="en-GB" sz="1100" b="1" spc="-25" dirty="0">
                <a:cs typeface="Graphik Semibold"/>
              </a:rPr>
              <a:t>confidence to</a:t>
            </a:r>
            <a:r>
              <a:rPr lang="en-GB" sz="1100" b="1" spc="-30" dirty="0">
                <a:cs typeface="Graphik Semibold"/>
              </a:rPr>
              <a:t> </a:t>
            </a:r>
            <a:r>
              <a:rPr lang="en-GB" sz="1100" b="1" spc="-10" dirty="0">
                <a:cs typeface="Graphik Semibold"/>
              </a:rPr>
              <a:t>invest </a:t>
            </a:r>
            <a:r>
              <a:rPr lang="en-GB" sz="1100" b="1" spc="-25" dirty="0">
                <a:cs typeface="Graphik Semibold"/>
              </a:rPr>
              <a:t>in</a:t>
            </a:r>
            <a:r>
              <a:rPr lang="en-GB" sz="1100" b="1" spc="-50" dirty="0">
                <a:cs typeface="Graphik Semibold"/>
              </a:rPr>
              <a:t> </a:t>
            </a:r>
            <a:r>
              <a:rPr lang="en-GB" sz="1100" b="1" spc="-20" dirty="0">
                <a:cs typeface="Graphik Semibold"/>
              </a:rPr>
              <a:t>the</a:t>
            </a:r>
            <a:r>
              <a:rPr lang="en-GB" sz="1100" b="1" spc="-50" dirty="0">
                <a:cs typeface="Graphik Semibold"/>
              </a:rPr>
              <a:t> </a:t>
            </a:r>
            <a:r>
              <a:rPr lang="en-GB" sz="1100" b="1" spc="-35" dirty="0">
                <a:cs typeface="Graphik Semibold"/>
              </a:rPr>
              <a:t>town</a:t>
            </a:r>
            <a:r>
              <a:rPr lang="en-GB" sz="1100" b="1" spc="-45" dirty="0">
                <a:cs typeface="Graphik Semibold"/>
              </a:rPr>
              <a:t> </a:t>
            </a:r>
            <a:r>
              <a:rPr lang="en-GB" sz="1100" b="1" spc="-25" dirty="0">
                <a:cs typeface="Graphik Semibold"/>
              </a:rPr>
              <a:t>and</a:t>
            </a:r>
            <a:r>
              <a:rPr lang="en-GB" sz="1100" b="1" spc="-50" dirty="0">
                <a:cs typeface="Graphik Semibold"/>
              </a:rPr>
              <a:t> </a:t>
            </a:r>
            <a:r>
              <a:rPr lang="en-GB" sz="1100" b="1" spc="-35" dirty="0">
                <a:cs typeface="Graphik Semibold"/>
              </a:rPr>
              <a:t>by</a:t>
            </a:r>
            <a:r>
              <a:rPr lang="en-GB" sz="1100" b="1" spc="-45" dirty="0">
                <a:cs typeface="Graphik Semibold"/>
              </a:rPr>
              <a:t> </a:t>
            </a:r>
            <a:r>
              <a:rPr lang="en-GB" sz="1100" b="1" spc="-30" dirty="0">
                <a:cs typeface="Graphik Semibold"/>
              </a:rPr>
              <a:t>creating</a:t>
            </a:r>
            <a:r>
              <a:rPr lang="en-GB" sz="1100" b="1" spc="-50" dirty="0">
                <a:cs typeface="Graphik Semibold"/>
              </a:rPr>
              <a:t> </a:t>
            </a:r>
            <a:r>
              <a:rPr lang="en-GB" sz="1100" b="1" spc="-10" dirty="0">
                <a:cs typeface="Graphik Semibold"/>
              </a:rPr>
              <a:t>a</a:t>
            </a:r>
            <a:r>
              <a:rPr lang="en-GB" sz="1100" b="1" spc="-45" dirty="0">
                <a:cs typeface="Graphik Semibold"/>
              </a:rPr>
              <a:t> </a:t>
            </a:r>
            <a:r>
              <a:rPr lang="en-GB" sz="1100" b="1" spc="-10" dirty="0">
                <a:cs typeface="Graphik Semibold"/>
              </a:rPr>
              <a:t>vibrant </a:t>
            </a:r>
            <a:r>
              <a:rPr lang="en-GB" sz="1100" b="1" spc="-30" dirty="0">
                <a:cs typeface="Graphik Semibold"/>
              </a:rPr>
              <a:t>industrial</a:t>
            </a:r>
            <a:r>
              <a:rPr lang="en-GB" sz="1100" b="1" spc="-5" dirty="0">
                <a:cs typeface="Graphik Semibold"/>
              </a:rPr>
              <a:t> </a:t>
            </a:r>
            <a:r>
              <a:rPr lang="en-GB" sz="1100" b="1" spc="-10" dirty="0">
                <a:cs typeface="Graphik Semibold"/>
              </a:rPr>
              <a:t>destination.</a:t>
            </a:r>
          </a:p>
          <a:p>
            <a:pPr>
              <a:lnSpc>
                <a:spcPts val="960"/>
              </a:lnSpc>
              <a:spcBef>
                <a:spcPts val="30"/>
              </a:spcBef>
            </a:pPr>
            <a:endParaRPr lang="en-GB" sz="800" b="1" spc="-10" dirty="0">
              <a:cs typeface="Graphik Semibold"/>
            </a:endParaRPr>
          </a:p>
          <a:p>
            <a:pPr>
              <a:lnSpc>
                <a:spcPts val="1300"/>
              </a:lnSpc>
              <a:spcAft>
                <a:spcPts val="300"/>
              </a:spcAft>
            </a:pPr>
            <a:r>
              <a:rPr lang="en-GB" sz="1100" b="1" dirty="0">
                <a:cs typeface="Graphik Semibold"/>
              </a:rPr>
              <a:t>How does the SPZ work?</a:t>
            </a:r>
          </a:p>
          <a:p>
            <a:pPr>
              <a:lnSpc>
                <a:spcPts val="960"/>
              </a:lnSpc>
              <a:spcAft>
                <a:spcPts val="600"/>
              </a:spcAft>
            </a:pPr>
            <a:r>
              <a:rPr lang="en-GB" sz="800" dirty="0">
                <a:cs typeface="Graphik Semibold"/>
              </a:rPr>
              <a:t>The Simplified Planning Zone is a planning tool which simplifies the planning approval process for new industrial buildings. The new SPZ would grant advanced planning permission for certain types of development such as industrial, warehouse, research &amp; development and data centre uses within a designated area over a period of </a:t>
            </a:r>
            <a:br>
              <a:rPr lang="en-GB" sz="800" dirty="0">
                <a:cs typeface="Graphik Semibold"/>
              </a:rPr>
            </a:br>
            <a:r>
              <a:rPr lang="en-GB" sz="800" dirty="0">
                <a:cs typeface="Graphik Semibold"/>
              </a:rPr>
              <a:t>10 years.</a:t>
            </a:r>
          </a:p>
          <a:p>
            <a:pPr>
              <a:lnSpc>
                <a:spcPts val="960"/>
              </a:lnSpc>
              <a:spcAft>
                <a:spcPts val="600"/>
              </a:spcAft>
            </a:pPr>
            <a:r>
              <a:rPr lang="en-GB" sz="800" spc="-10" dirty="0">
                <a:cs typeface="Graphik Regular"/>
              </a:rPr>
              <a:t>The</a:t>
            </a:r>
            <a:r>
              <a:rPr lang="en-GB" sz="800" spc="-45" dirty="0">
                <a:cs typeface="Graphik Regular"/>
              </a:rPr>
              <a:t> </a:t>
            </a:r>
            <a:r>
              <a:rPr lang="en-GB" sz="800" spc="-10" dirty="0">
                <a:cs typeface="Graphik Regular"/>
              </a:rPr>
              <a:t>SPZ</a:t>
            </a:r>
            <a:r>
              <a:rPr lang="en-GB" sz="800" spc="-40" dirty="0">
                <a:cs typeface="Graphik Regular"/>
              </a:rPr>
              <a:t> </a:t>
            </a:r>
            <a:r>
              <a:rPr lang="en-GB" sz="800" spc="-10" dirty="0">
                <a:cs typeface="Graphik Regular"/>
              </a:rPr>
              <a:t>achieves</a:t>
            </a:r>
            <a:r>
              <a:rPr lang="en-GB" sz="800" spc="-45" dirty="0">
                <a:cs typeface="Graphik Regular"/>
              </a:rPr>
              <a:t> </a:t>
            </a:r>
            <a:r>
              <a:rPr lang="en-GB" sz="800" spc="-10" dirty="0">
                <a:cs typeface="Graphik Regular"/>
              </a:rPr>
              <a:t>this</a:t>
            </a:r>
            <a:r>
              <a:rPr lang="en-GB" sz="800" spc="-40" dirty="0">
                <a:cs typeface="Graphik Regular"/>
              </a:rPr>
              <a:t> </a:t>
            </a:r>
            <a:r>
              <a:rPr lang="en-GB" sz="800" spc="-20" dirty="0">
                <a:cs typeface="Graphik Regular"/>
              </a:rPr>
              <a:t>by</a:t>
            </a:r>
            <a:r>
              <a:rPr lang="en-GB" sz="800" spc="-45" dirty="0">
                <a:cs typeface="Graphik Regular"/>
              </a:rPr>
              <a:t> </a:t>
            </a:r>
            <a:r>
              <a:rPr lang="en-GB" sz="800" spc="-10" dirty="0">
                <a:cs typeface="Graphik Regular"/>
              </a:rPr>
              <a:t>setting</a:t>
            </a:r>
            <a:r>
              <a:rPr lang="en-GB" sz="800" spc="-40" dirty="0">
                <a:cs typeface="Graphik Regular"/>
              </a:rPr>
              <a:t> </a:t>
            </a:r>
            <a:r>
              <a:rPr lang="en-GB" sz="800" spc="-10" dirty="0">
                <a:cs typeface="Graphik Regular"/>
              </a:rPr>
              <a:t>planning</a:t>
            </a:r>
            <a:r>
              <a:rPr lang="en-GB" sz="800" spc="-40" dirty="0">
                <a:cs typeface="Graphik Regular"/>
              </a:rPr>
              <a:t> </a:t>
            </a:r>
            <a:r>
              <a:rPr lang="en-GB" sz="800" spc="-10" dirty="0">
                <a:cs typeface="Graphik Regular"/>
              </a:rPr>
              <a:t>conditions, agreed</a:t>
            </a:r>
            <a:r>
              <a:rPr lang="en-GB" sz="800" spc="-40" dirty="0">
                <a:cs typeface="Graphik Regular"/>
              </a:rPr>
              <a:t> </a:t>
            </a:r>
            <a:r>
              <a:rPr lang="en-GB" sz="800" spc="-20" dirty="0">
                <a:cs typeface="Graphik Regular"/>
              </a:rPr>
              <a:t>by</a:t>
            </a:r>
            <a:r>
              <a:rPr lang="en-GB" sz="800" spc="-40" dirty="0">
                <a:cs typeface="Graphik Regular"/>
              </a:rPr>
              <a:t> </a:t>
            </a:r>
            <a:r>
              <a:rPr lang="en-GB" sz="800" spc="-10" dirty="0">
                <a:cs typeface="Graphik Regular"/>
              </a:rPr>
              <a:t>Slough</a:t>
            </a:r>
            <a:r>
              <a:rPr lang="en-GB" sz="800" spc="-40" dirty="0">
                <a:cs typeface="Graphik Regular"/>
              </a:rPr>
              <a:t> </a:t>
            </a:r>
            <a:r>
              <a:rPr lang="en-GB" sz="800" spc="-10" dirty="0">
                <a:cs typeface="Graphik Regular"/>
              </a:rPr>
              <a:t>Borough</a:t>
            </a:r>
            <a:r>
              <a:rPr lang="en-GB" sz="800" spc="-40" dirty="0">
                <a:cs typeface="Graphik Regular"/>
              </a:rPr>
              <a:t> </a:t>
            </a:r>
            <a:r>
              <a:rPr lang="en-GB" sz="800" spc="-10" dirty="0">
                <a:cs typeface="Graphik Regular"/>
              </a:rPr>
              <a:t>Council,</a:t>
            </a:r>
            <a:r>
              <a:rPr lang="en-GB" sz="800" spc="-40" dirty="0">
                <a:cs typeface="Graphik Regular"/>
              </a:rPr>
              <a:t> </a:t>
            </a:r>
            <a:r>
              <a:rPr lang="en-GB" sz="800" spc="-10" dirty="0">
                <a:cs typeface="Graphik Regular"/>
              </a:rPr>
              <a:t>for</a:t>
            </a:r>
            <a:r>
              <a:rPr lang="en-GB" sz="800" spc="-40" dirty="0">
                <a:cs typeface="Graphik Regular"/>
              </a:rPr>
              <a:t> </a:t>
            </a:r>
            <a:r>
              <a:rPr lang="en-GB" sz="800" spc="-10" dirty="0">
                <a:cs typeface="Graphik Regular"/>
              </a:rPr>
              <a:t>new</a:t>
            </a:r>
            <a:r>
              <a:rPr lang="en-GB" sz="800" spc="-40" dirty="0">
                <a:cs typeface="Graphik Regular"/>
              </a:rPr>
              <a:t> </a:t>
            </a:r>
            <a:r>
              <a:rPr lang="en-GB" sz="800" spc="-10" dirty="0">
                <a:cs typeface="Graphik Regular"/>
              </a:rPr>
              <a:t>buildings</a:t>
            </a:r>
            <a:r>
              <a:rPr lang="en-GB" sz="800" spc="-40" dirty="0">
                <a:cs typeface="Graphik Regular"/>
              </a:rPr>
              <a:t> </a:t>
            </a:r>
            <a:r>
              <a:rPr lang="en-GB" sz="800" spc="-25" dirty="0">
                <a:cs typeface="Graphik Regular"/>
              </a:rPr>
              <a:t>in</a:t>
            </a:r>
            <a:r>
              <a:rPr lang="en-GB" sz="800" spc="-10" dirty="0">
                <a:cs typeface="Graphik Regular"/>
              </a:rPr>
              <a:t> advance.</a:t>
            </a:r>
            <a:r>
              <a:rPr lang="en-GB" sz="800" spc="-40" dirty="0">
                <a:cs typeface="Graphik Regular"/>
              </a:rPr>
              <a:t> </a:t>
            </a:r>
            <a:r>
              <a:rPr lang="en-GB" sz="800" spc="-20" dirty="0">
                <a:cs typeface="Graphik Regular"/>
              </a:rPr>
              <a:t>Any</a:t>
            </a:r>
            <a:r>
              <a:rPr lang="en-GB" sz="800" spc="-35" dirty="0">
                <a:cs typeface="Graphik Regular"/>
              </a:rPr>
              <a:t> </a:t>
            </a:r>
            <a:r>
              <a:rPr lang="en-GB" sz="800" spc="-10" dirty="0">
                <a:cs typeface="Graphik Regular"/>
              </a:rPr>
              <a:t>development</a:t>
            </a:r>
            <a:r>
              <a:rPr lang="en-GB" sz="800" spc="-40" dirty="0">
                <a:cs typeface="Graphik Regular"/>
              </a:rPr>
              <a:t> </a:t>
            </a:r>
            <a:r>
              <a:rPr lang="en-GB" sz="800" spc="-10" dirty="0">
                <a:cs typeface="Graphik Regular"/>
              </a:rPr>
              <a:t>which</a:t>
            </a:r>
            <a:r>
              <a:rPr lang="en-GB" sz="800" spc="-35" dirty="0">
                <a:cs typeface="Graphik Regular"/>
              </a:rPr>
              <a:t> </a:t>
            </a:r>
            <a:r>
              <a:rPr lang="en-GB" sz="800" spc="-10" dirty="0">
                <a:cs typeface="Graphik Regular"/>
              </a:rPr>
              <a:t>meets</a:t>
            </a:r>
            <a:r>
              <a:rPr lang="en-GB" sz="800" spc="-35" dirty="0">
                <a:cs typeface="Graphik Regular"/>
              </a:rPr>
              <a:t> </a:t>
            </a:r>
            <a:r>
              <a:rPr lang="en-GB" sz="800" spc="-10" dirty="0">
                <a:cs typeface="Graphik Regular"/>
              </a:rPr>
              <a:t>these</a:t>
            </a:r>
            <a:r>
              <a:rPr lang="en-GB" sz="800" spc="-40" dirty="0">
                <a:cs typeface="Graphik Regular"/>
              </a:rPr>
              <a:t> </a:t>
            </a:r>
            <a:r>
              <a:rPr lang="en-GB" sz="800" spc="-10" dirty="0">
                <a:cs typeface="Graphik Regular"/>
              </a:rPr>
              <a:t>conditions does</a:t>
            </a:r>
            <a:r>
              <a:rPr lang="en-GB" sz="800" spc="-35" dirty="0">
                <a:cs typeface="Graphik Regular"/>
              </a:rPr>
              <a:t> </a:t>
            </a:r>
            <a:r>
              <a:rPr lang="en-GB" sz="800" spc="-10" dirty="0">
                <a:cs typeface="Graphik Regular"/>
              </a:rPr>
              <a:t>not</a:t>
            </a:r>
            <a:r>
              <a:rPr lang="en-GB" sz="800" spc="-35" dirty="0">
                <a:cs typeface="Graphik Regular"/>
              </a:rPr>
              <a:t> </a:t>
            </a:r>
            <a:r>
              <a:rPr lang="en-GB" sz="800" spc="-20" dirty="0">
                <a:cs typeface="Graphik Regular"/>
              </a:rPr>
              <a:t>have</a:t>
            </a:r>
            <a:r>
              <a:rPr lang="en-GB" sz="800" spc="-35" dirty="0">
                <a:cs typeface="Graphik Regular"/>
              </a:rPr>
              <a:t> </a:t>
            </a:r>
            <a:r>
              <a:rPr lang="en-GB" sz="800" spc="-10" dirty="0">
                <a:cs typeface="Graphik Regular"/>
              </a:rPr>
              <a:t>to</a:t>
            </a:r>
            <a:r>
              <a:rPr lang="en-GB" sz="800" spc="-35" dirty="0">
                <a:cs typeface="Graphik Regular"/>
              </a:rPr>
              <a:t> </a:t>
            </a:r>
            <a:r>
              <a:rPr lang="en-GB" sz="800" spc="-10" dirty="0">
                <a:cs typeface="Graphik Regular"/>
              </a:rPr>
              <a:t>go</a:t>
            </a:r>
            <a:r>
              <a:rPr lang="en-GB" sz="800" spc="-30" dirty="0">
                <a:cs typeface="Graphik Regular"/>
              </a:rPr>
              <a:t> </a:t>
            </a:r>
            <a:r>
              <a:rPr lang="en-GB" sz="800" spc="-20" dirty="0">
                <a:cs typeface="Graphik Regular"/>
              </a:rPr>
              <a:t>through</a:t>
            </a:r>
            <a:r>
              <a:rPr lang="en-GB" sz="800" spc="-35" dirty="0">
                <a:cs typeface="Graphik Regular"/>
              </a:rPr>
              <a:t> </a:t>
            </a:r>
            <a:r>
              <a:rPr lang="en-GB" sz="800" spc="-10" dirty="0">
                <a:cs typeface="Graphik Regular"/>
              </a:rPr>
              <a:t>the</a:t>
            </a:r>
            <a:r>
              <a:rPr lang="en-GB" sz="800" spc="-35" dirty="0">
                <a:cs typeface="Graphik Regular"/>
              </a:rPr>
              <a:t> </a:t>
            </a:r>
            <a:r>
              <a:rPr lang="en-GB" sz="800" spc="-10" dirty="0">
                <a:cs typeface="Graphik Regular"/>
              </a:rPr>
              <a:t>normal</a:t>
            </a:r>
            <a:r>
              <a:rPr lang="en-GB" sz="800" spc="-35" dirty="0">
                <a:cs typeface="Graphik Regular"/>
              </a:rPr>
              <a:t> </a:t>
            </a:r>
            <a:r>
              <a:rPr lang="en-GB" sz="800" spc="-10" dirty="0">
                <a:cs typeface="Graphik Regular"/>
              </a:rPr>
              <a:t>planning</a:t>
            </a:r>
            <a:r>
              <a:rPr lang="en-GB" sz="800" spc="-30" dirty="0">
                <a:cs typeface="Graphik Regular"/>
              </a:rPr>
              <a:t> </a:t>
            </a:r>
            <a:r>
              <a:rPr lang="en-GB" sz="800" spc="-10" dirty="0">
                <a:cs typeface="Graphik Regular"/>
              </a:rPr>
              <a:t>process. Buildings</a:t>
            </a:r>
            <a:r>
              <a:rPr lang="en-GB" sz="800" spc="-40" dirty="0">
                <a:cs typeface="Graphik Regular"/>
              </a:rPr>
              <a:t> </a:t>
            </a:r>
            <a:r>
              <a:rPr lang="en-GB" sz="800" spc="-10" dirty="0">
                <a:cs typeface="Graphik Regular"/>
              </a:rPr>
              <a:t>which</a:t>
            </a:r>
            <a:r>
              <a:rPr lang="en-GB" sz="800" spc="-40" dirty="0">
                <a:cs typeface="Graphik Regular"/>
              </a:rPr>
              <a:t> </a:t>
            </a:r>
            <a:r>
              <a:rPr lang="en-GB" sz="800" spc="-10" dirty="0">
                <a:cs typeface="Graphik Regular"/>
              </a:rPr>
              <a:t>don’t</a:t>
            </a:r>
            <a:r>
              <a:rPr lang="en-GB" sz="800" spc="-35" dirty="0">
                <a:cs typeface="Graphik Regular"/>
              </a:rPr>
              <a:t> </a:t>
            </a:r>
            <a:r>
              <a:rPr lang="en-GB" sz="800" spc="-10" dirty="0">
                <a:cs typeface="Graphik Regular"/>
              </a:rPr>
              <a:t>meet</a:t>
            </a:r>
            <a:r>
              <a:rPr lang="en-GB" sz="800" spc="-40" dirty="0">
                <a:cs typeface="Graphik Regular"/>
              </a:rPr>
              <a:t> </a:t>
            </a:r>
            <a:r>
              <a:rPr lang="en-GB" sz="800" spc="-10" dirty="0">
                <a:cs typeface="Graphik Regular"/>
              </a:rPr>
              <a:t>these</a:t>
            </a:r>
            <a:r>
              <a:rPr lang="en-GB" sz="800" spc="-40" dirty="0">
                <a:cs typeface="Graphik Regular"/>
              </a:rPr>
              <a:t> </a:t>
            </a:r>
            <a:r>
              <a:rPr lang="en-GB" sz="800" spc="-10" dirty="0">
                <a:cs typeface="Graphik Regular"/>
              </a:rPr>
              <a:t>criteria</a:t>
            </a:r>
            <a:r>
              <a:rPr lang="en-GB" sz="800" spc="-35" dirty="0">
                <a:cs typeface="Graphik Regular"/>
              </a:rPr>
              <a:t> </a:t>
            </a:r>
            <a:r>
              <a:rPr lang="en-GB" sz="800" spc="-10" dirty="0">
                <a:cs typeface="Graphik Regular"/>
              </a:rPr>
              <a:t>still</a:t>
            </a:r>
            <a:r>
              <a:rPr lang="en-GB" sz="800" spc="-40" dirty="0">
                <a:cs typeface="Graphik Regular"/>
              </a:rPr>
              <a:t> </a:t>
            </a:r>
            <a:r>
              <a:rPr lang="en-GB" sz="800" spc="-20" dirty="0">
                <a:cs typeface="Graphik Regular"/>
              </a:rPr>
              <a:t>have</a:t>
            </a:r>
            <a:r>
              <a:rPr lang="en-GB" sz="800" spc="-40" dirty="0">
                <a:cs typeface="Graphik Regular"/>
              </a:rPr>
              <a:t> </a:t>
            </a:r>
            <a:r>
              <a:rPr lang="en-GB" sz="800" spc="-10" dirty="0">
                <a:cs typeface="Graphik Regular"/>
              </a:rPr>
              <a:t>to</a:t>
            </a:r>
            <a:r>
              <a:rPr lang="en-GB" sz="800" spc="-35" dirty="0">
                <a:cs typeface="Graphik Regular"/>
              </a:rPr>
              <a:t> </a:t>
            </a:r>
            <a:r>
              <a:rPr lang="en-GB" sz="800" spc="-20" dirty="0">
                <a:cs typeface="Graphik Regular"/>
              </a:rPr>
              <a:t>apply </a:t>
            </a:r>
            <a:r>
              <a:rPr lang="en-GB" sz="800" spc="-10" dirty="0">
                <a:cs typeface="Graphik Regular"/>
              </a:rPr>
              <a:t>for</a:t>
            </a:r>
            <a:r>
              <a:rPr lang="en-GB" sz="800" spc="-40" dirty="0">
                <a:cs typeface="Graphik Regular"/>
              </a:rPr>
              <a:t> </a:t>
            </a:r>
            <a:r>
              <a:rPr lang="en-GB" sz="800" spc="-10" dirty="0">
                <a:cs typeface="Graphik Regular"/>
              </a:rPr>
              <a:t>planning</a:t>
            </a:r>
            <a:r>
              <a:rPr lang="en-GB" sz="800" spc="-40" dirty="0">
                <a:cs typeface="Graphik Regular"/>
              </a:rPr>
              <a:t> </a:t>
            </a:r>
            <a:r>
              <a:rPr lang="en-GB" sz="800" spc="-10" dirty="0">
                <a:cs typeface="Graphik Regular"/>
              </a:rPr>
              <a:t>permission</a:t>
            </a:r>
            <a:r>
              <a:rPr lang="en-GB" sz="800" spc="-35" dirty="0">
                <a:cs typeface="Graphik Regular"/>
              </a:rPr>
              <a:t> </a:t>
            </a:r>
            <a:r>
              <a:rPr lang="en-GB" sz="800" spc="-10" dirty="0">
                <a:cs typeface="Graphik Regular"/>
              </a:rPr>
              <a:t>in</a:t>
            </a:r>
            <a:r>
              <a:rPr lang="en-GB" sz="800" spc="-40" dirty="0">
                <a:cs typeface="Graphik Regular"/>
              </a:rPr>
              <a:t> </a:t>
            </a:r>
            <a:r>
              <a:rPr lang="en-GB" sz="800" spc="-10" dirty="0">
                <a:cs typeface="Graphik Regular"/>
              </a:rPr>
              <a:t>the</a:t>
            </a:r>
            <a:r>
              <a:rPr lang="en-GB" sz="800" spc="-35" dirty="0">
                <a:cs typeface="Graphik Regular"/>
              </a:rPr>
              <a:t> </a:t>
            </a:r>
            <a:r>
              <a:rPr lang="en-GB" sz="800" spc="-10" dirty="0">
                <a:cs typeface="Graphik Regular"/>
              </a:rPr>
              <a:t>normal</a:t>
            </a:r>
            <a:r>
              <a:rPr lang="en-GB" sz="800" spc="-40" dirty="0">
                <a:cs typeface="Graphik Regular"/>
              </a:rPr>
              <a:t> </a:t>
            </a:r>
            <a:r>
              <a:rPr lang="en-GB" sz="800" spc="-20" dirty="0">
                <a:cs typeface="Graphik Regular"/>
              </a:rPr>
              <a:t>way.</a:t>
            </a:r>
            <a:endParaRPr lang="en-GB" sz="800" dirty="0">
              <a:cs typeface="Graphik Regular"/>
            </a:endParaRPr>
          </a:p>
        </p:txBody>
      </p:sp>
      <p:sp>
        <p:nvSpPr>
          <p:cNvPr id="70" name="object 104">
            <a:extLst>
              <a:ext uri="{FF2B5EF4-FFF2-40B4-BE49-F238E27FC236}">
                <a16:creationId xmlns:a16="http://schemas.microsoft.com/office/drawing/2014/main" id="{1FED8FF4-35B6-2784-BCE3-FED428A0F430}"/>
              </a:ext>
            </a:extLst>
          </p:cNvPr>
          <p:cNvSpPr txBox="1"/>
          <p:nvPr/>
        </p:nvSpPr>
        <p:spPr>
          <a:xfrm>
            <a:off x="3311167" y="755085"/>
            <a:ext cx="3089634" cy="8618000"/>
          </a:xfrm>
          <a:prstGeom prst="rect">
            <a:avLst/>
          </a:prstGeom>
        </p:spPr>
        <p:txBody>
          <a:bodyPr vert="horz" wrap="square" lIns="0" tIns="8890" rIns="0" bIns="0" rtlCol="0">
            <a:spAutoFit/>
          </a:bodyPr>
          <a:lstStyle/>
          <a:p>
            <a:pPr marR="66675">
              <a:lnSpc>
                <a:spcPts val="960"/>
              </a:lnSpc>
            </a:pPr>
            <a:r>
              <a:rPr sz="800" spc="-10" dirty="0">
                <a:cs typeface="Graphik Regular"/>
              </a:rPr>
              <a:t>Compliance</a:t>
            </a:r>
            <a:r>
              <a:rPr sz="800" spc="-25" dirty="0">
                <a:cs typeface="Graphik Regular"/>
              </a:rPr>
              <a:t> </a:t>
            </a:r>
            <a:r>
              <a:rPr sz="800" spc="-20" dirty="0">
                <a:cs typeface="Graphik Regular"/>
              </a:rPr>
              <a:t>with</a:t>
            </a:r>
            <a:r>
              <a:rPr sz="800" spc="-25" dirty="0">
                <a:cs typeface="Graphik Regular"/>
              </a:rPr>
              <a:t> </a:t>
            </a:r>
            <a:r>
              <a:rPr sz="800" spc="-10" dirty="0">
                <a:cs typeface="Graphik Regular"/>
              </a:rPr>
              <a:t>the</a:t>
            </a:r>
            <a:r>
              <a:rPr sz="800" spc="-25" dirty="0">
                <a:cs typeface="Graphik Regular"/>
              </a:rPr>
              <a:t> </a:t>
            </a:r>
            <a:r>
              <a:rPr sz="800" spc="-10" dirty="0">
                <a:cs typeface="Graphik Regular"/>
              </a:rPr>
              <a:t>SPZ</a:t>
            </a:r>
            <a:r>
              <a:rPr sz="800" spc="-25" dirty="0">
                <a:cs typeface="Graphik Regular"/>
              </a:rPr>
              <a:t> </a:t>
            </a:r>
            <a:r>
              <a:rPr sz="800" spc="-10" dirty="0">
                <a:cs typeface="Graphik Regular"/>
              </a:rPr>
              <a:t>will</a:t>
            </a:r>
            <a:r>
              <a:rPr sz="800" spc="-20" dirty="0">
                <a:cs typeface="Graphik Regular"/>
              </a:rPr>
              <a:t> </a:t>
            </a:r>
            <a:r>
              <a:rPr sz="800" spc="-10" dirty="0">
                <a:cs typeface="Graphik Regular"/>
              </a:rPr>
              <a:t>be</a:t>
            </a:r>
            <a:r>
              <a:rPr sz="800" spc="-25" dirty="0">
                <a:cs typeface="Graphik Regular"/>
              </a:rPr>
              <a:t> </a:t>
            </a:r>
            <a:r>
              <a:rPr sz="800" spc="-20" dirty="0">
                <a:cs typeface="Graphik Regular"/>
              </a:rPr>
              <a:t>governed</a:t>
            </a:r>
            <a:r>
              <a:rPr sz="800" spc="-25" dirty="0">
                <a:cs typeface="Graphik Regular"/>
              </a:rPr>
              <a:t> </a:t>
            </a:r>
            <a:r>
              <a:rPr sz="800" spc="-30" dirty="0">
                <a:cs typeface="Graphik Regular"/>
              </a:rPr>
              <a:t>by</a:t>
            </a:r>
            <a:r>
              <a:rPr sz="800" spc="-25" dirty="0">
                <a:cs typeface="Graphik Regular"/>
              </a:rPr>
              <a:t> </a:t>
            </a:r>
            <a:r>
              <a:rPr sz="800" spc="-10" dirty="0">
                <a:cs typeface="Graphik Regular"/>
              </a:rPr>
              <a:t>the</a:t>
            </a:r>
            <a:r>
              <a:rPr sz="800" spc="-20" dirty="0">
                <a:cs typeface="Graphik Regular"/>
              </a:rPr>
              <a:t> </a:t>
            </a:r>
            <a:r>
              <a:rPr sz="800" spc="-10" dirty="0">
                <a:cs typeface="Graphik Regular"/>
              </a:rPr>
              <a:t>following documents</a:t>
            </a:r>
            <a:r>
              <a:rPr sz="800" spc="-25" dirty="0">
                <a:cs typeface="Graphik Regular"/>
              </a:rPr>
              <a:t> </a:t>
            </a:r>
            <a:r>
              <a:rPr sz="800" spc="-20" dirty="0">
                <a:cs typeface="Graphik Regular"/>
              </a:rPr>
              <a:t>which</a:t>
            </a:r>
            <a:r>
              <a:rPr sz="800" spc="-25" dirty="0">
                <a:cs typeface="Graphik Regular"/>
              </a:rPr>
              <a:t> </a:t>
            </a:r>
            <a:r>
              <a:rPr sz="800" spc="-20" dirty="0">
                <a:cs typeface="Graphik Regular"/>
              </a:rPr>
              <a:t>are available</a:t>
            </a:r>
            <a:r>
              <a:rPr sz="800" spc="-25" dirty="0">
                <a:cs typeface="Graphik Regular"/>
              </a:rPr>
              <a:t> </a:t>
            </a:r>
            <a:r>
              <a:rPr sz="800" spc="-20" dirty="0">
                <a:cs typeface="Graphik Regular"/>
              </a:rPr>
              <a:t>to</a:t>
            </a:r>
            <a:r>
              <a:rPr sz="800" spc="-25" dirty="0">
                <a:cs typeface="Graphik Regular"/>
              </a:rPr>
              <a:t> </a:t>
            </a:r>
            <a:r>
              <a:rPr sz="800" spc="-10" dirty="0">
                <a:cs typeface="Graphik Regular"/>
              </a:rPr>
              <a:t>view</a:t>
            </a:r>
            <a:r>
              <a:rPr sz="800" spc="-20" dirty="0">
                <a:cs typeface="Graphik Regular"/>
              </a:rPr>
              <a:t> </a:t>
            </a:r>
            <a:r>
              <a:rPr sz="800" spc="-10" dirty="0">
                <a:cs typeface="Graphik Regular"/>
              </a:rPr>
              <a:t>and</a:t>
            </a:r>
            <a:r>
              <a:rPr sz="800" spc="-25" dirty="0">
                <a:cs typeface="Graphik Regular"/>
              </a:rPr>
              <a:t> </a:t>
            </a:r>
            <a:r>
              <a:rPr sz="800" spc="-10" dirty="0">
                <a:cs typeface="Graphik Regular"/>
              </a:rPr>
              <a:t>comment</a:t>
            </a:r>
            <a:r>
              <a:rPr sz="800" spc="-25" dirty="0">
                <a:cs typeface="Graphik Regular"/>
              </a:rPr>
              <a:t> </a:t>
            </a:r>
            <a:r>
              <a:rPr sz="800" spc="-10" dirty="0">
                <a:cs typeface="Graphik Regular"/>
              </a:rPr>
              <a:t>on</a:t>
            </a:r>
            <a:r>
              <a:rPr sz="800" spc="-20" dirty="0">
                <a:cs typeface="Graphik Regular"/>
              </a:rPr>
              <a:t> </a:t>
            </a:r>
            <a:r>
              <a:rPr sz="800" spc="-25" dirty="0">
                <a:cs typeface="Graphik Regular"/>
              </a:rPr>
              <a:t>as</a:t>
            </a:r>
            <a:r>
              <a:rPr sz="800" spc="-10" dirty="0">
                <a:cs typeface="Graphik Regular"/>
              </a:rPr>
              <a:t> part</a:t>
            </a:r>
            <a:r>
              <a:rPr sz="800" spc="-45" dirty="0">
                <a:cs typeface="Graphik Regular"/>
              </a:rPr>
              <a:t> </a:t>
            </a:r>
            <a:br>
              <a:rPr lang="en-GB" sz="800" spc="-45" dirty="0">
                <a:cs typeface="Graphik Regular"/>
              </a:rPr>
            </a:br>
            <a:r>
              <a:rPr sz="800" spc="-10" dirty="0">
                <a:cs typeface="Graphik Regular"/>
              </a:rPr>
              <a:t>of</a:t>
            </a:r>
            <a:r>
              <a:rPr sz="800" spc="-40" dirty="0">
                <a:cs typeface="Graphik Regular"/>
              </a:rPr>
              <a:t> </a:t>
            </a:r>
            <a:r>
              <a:rPr sz="800" spc="-10" dirty="0">
                <a:cs typeface="Graphik Regular"/>
              </a:rPr>
              <a:t>this</a:t>
            </a:r>
            <a:r>
              <a:rPr sz="800" spc="-45" dirty="0">
                <a:cs typeface="Graphik Regular"/>
              </a:rPr>
              <a:t> </a:t>
            </a:r>
            <a:r>
              <a:rPr sz="800" spc="-10" dirty="0">
                <a:cs typeface="Graphik Regular"/>
              </a:rPr>
              <a:t>consultation:</a:t>
            </a:r>
            <a:endParaRPr sz="800" dirty="0">
              <a:cs typeface="Graphik Regular"/>
            </a:endParaRPr>
          </a:p>
          <a:p>
            <a:pPr>
              <a:lnSpc>
                <a:spcPts val="960"/>
              </a:lnSpc>
              <a:spcBef>
                <a:spcPts val="145"/>
              </a:spcBef>
            </a:pPr>
            <a:endParaRPr sz="800" dirty="0">
              <a:cs typeface="Graphik Regular"/>
            </a:endParaRPr>
          </a:p>
          <a:p>
            <a:pPr>
              <a:lnSpc>
                <a:spcPts val="1300"/>
              </a:lnSpc>
              <a:spcAft>
                <a:spcPts val="300"/>
              </a:spcAft>
            </a:pPr>
            <a:r>
              <a:rPr sz="1100" b="1" spc="-25" dirty="0">
                <a:cs typeface="Graphik Semibold"/>
              </a:rPr>
              <a:t>SPZ</a:t>
            </a:r>
            <a:r>
              <a:rPr sz="1100" b="1" spc="-50" dirty="0">
                <a:cs typeface="Graphik Semibold"/>
              </a:rPr>
              <a:t> </a:t>
            </a:r>
            <a:r>
              <a:rPr lang="en-GB" sz="1100" b="1" spc="-25" dirty="0">
                <a:cs typeface="Graphik Semibold"/>
              </a:rPr>
              <a:t>Scheme Document</a:t>
            </a:r>
            <a:endParaRPr sz="1100" dirty="0">
              <a:cs typeface="Graphik Semibold"/>
            </a:endParaRPr>
          </a:p>
          <a:p>
            <a:pPr marR="102870">
              <a:lnSpc>
                <a:spcPts val="960"/>
              </a:lnSpc>
            </a:pPr>
            <a:r>
              <a:rPr lang="en-GB" sz="800" spc="-10" dirty="0">
                <a:cs typeface="Graphik Regular"/>
              </a:rPr>
              <a:t>The SPZ Scheme document includes a description of development and a</a:t>
            </a:r>
            <a:r>
              <a:rPr sz="800" spc="-40" dirty="0">
                <a:cs typeface="Graphik Regular"/>
              </a:rPr>
              <a:t> </a:t>
            </a:r>
            <a:r>
              <a:rPr sz="800" spc="-10" dirty="0">
                <a:cs typeface="Graphik Regular"/>
              </a:rPr>
              <a:t>list</a:t>
            </a:r>
            <a:r>
              <a:rPr sz="800" spc="-35" dirty="0">
                <a:cs typeface="Graphik Regular"/>
              </a:rPr>
              <a:t> </a:t>
            </a:r>
            <a:r>
              <a:rPr sz="800" spc="-10" dirty="0">
                <a:cs typeface="Graphik Regular"/>
              </a:rPr>
              <a:t>of</a:t>
            </a:r>
            <a:r>
              <a:rPr sz="800" spc="-40" dirty="0">
                <a:cs typeface="Graphik Regular"/>
              </a:rPr>
              <a:t> </a:t>
            </a:r>
            <a:r>
              <a:rPr lang="en-GB" sz="800" spc="-10" dirty="0">
                <a:cs typeface="Graphik Regular"/>
              </a:rPr>
              <a:t>permissible</a:t>
            </a:r>
            <a:r>
              <a:rPr sz="800" spc="-35" dirty="0">
                <a:cs typeface="Graphik Regular"/>
              </a:rPr>
              <a:t> </a:t>
            </a:r>
            <a:r>
              <a:rPr sz="800" spc="-10" dirty="0">
                <a:cs typeface="Graphik Regular"/>
              </a:rPr>
              <a:t>use</a:t>
            </a:r>
            <a:r>
              <a:rPr lang="en-GB" sz="800" spc="-10" dirty="0">
                <a:cs typeface="Graphik Regular"/>
              </a:rPr>
              <a:t>s</a:t>
            </a:r>
            <a:r>
              <a:rPr sz="800" spc="-35" dirty="0">
                <a:cs typeface="Graphik Regular"/>
              </a:rPr>
              <a:t> </a:t>
            </a:r>
            <a:r>
              <a:rPr lang="en-GB" sz="800" spc="-10" dirty="0">
                <a:cs typeface="Graphik Regular"/>
              </a:rPr>
              <a:t>for the new SPZ </a:t>
            </a:r>
            <a:r>
              <a:rPr sz="800" spc="-10" dirty="0">
                <a:cs typeface="Graphik Regular"/>
              </a:rPr>
              <a:t>such</a:t>
            </a:r>
            <a:r>
              <a:rPr sz="800" spc="-40" dirty="0">
                <a:cs typeface="Graphik Regular"/>
              </a:rPr>
              <a:t> </a:t>
            </a:r>
            <a:r>
              <a:rPr sz="800" spc="-10" dirty="0">
                <a:cs typeface="Graphik Regular"/>
              </a:rPr>
              <a:t>as</a:t>
            </a:r>
            <a:r>
              <a:rPr sz="800" spc="-45" dirty="0">
                <a:cs typeface="Graphik Regular"/>
              </a:rPr>
              <a:t> </a:t>
            </a:r>
            <a:r>
              <a:rPr sz="800" spc="-10" dirty="0">
                <a:cs typeface="Graphik Regular"/>
              </a:rPr>
              <a:t>light</a:t>
            </a:r>
            <a:r>
              <a:rPr sz="800" spc="-40" dirty="0">
                <a:cs typeface="Graphik Regular"/>
              </a:rPr>
              <a:t> </a:t>
            </a:r>
            <a:r>
              <a:rPr sz="800" spc="-10" dirty="0">
                <a:cs typeface="Graphik Regular"/>
              </a:rPr>
              <a:t>industrial,</a:t>
            </a:r>
            <a:r>
              <a:rPr sz="800" spc="-45" dirty="0">
                <a:cs typeface="Graphik Regular"/>
              </a:rPr>
              <a:t> </a:t>
            </a:r>
            <a:r>
              <a:rPr sz="800" spc="-10" dirty="0">
                <a:cs typeface="Graphik Regular"/>
              </a:rPr>
              <a:t>manufacturing,</a:t>
            </a:r>
            <a:r>
              <a:rPr sz="800" spc="-40" dirty="0">
                <a:cs typeface="Graphik Regular"/>
              </a:rPr>
              <a:t> </a:t>
            </a:r>
            <a:r>
              <a:rPr sz="800" spc="-10" dirty="0">
                <a:cs typeface="Graphik Regular"/>
              </a:rPr>
              <a:t>storage</a:t>
            </a:r>
            <a:r>
              <a:rPr sz="800" spc="-45" dirty="0">
                <a:cs typeface="Graphik Regular"/>
              </a:rPr>
              <a:t> </a:t>
            </a:r>
            <a:r>
              <a:rPr sz="800" spc="-25" dirty="0">
                <a:cs typeface="Graphik Regular"/>
              </a:rPr>
              <a:t>and</a:t>
            </a:r>
            <a:r>
              <a:rPr sz="800" spc="-10" dirty="0">
                <a:cs typeface="Graphik Regular"/>
              </a:rPr>
              <a:t> distribution,</a:t>
            </a:r>
            <a:r>
              <a:rPr sz="800" spc="-40" dirty="0">
                <a:cs typeface="Graphik Regular"/>
              </a:rPr>
              <a:t> </a:t>
            </a:r>
            <a:r>
              <a:rPr sz="800" spc="-10" dirty="0">
                <a:cs typeface="Graphik Regular"/>
              </a:rPr>
              <a:t>research</a:t>
            </a:r>
            <a:r>
              <a:rPr sz="800" spc="-40" dirty="0">
                <a:cs typeface="Graphik Regular"/>
              </a:rPr>
              <a:t> </a:t>
            </a:r>
            <a:r>
              <a:rPr sz="800" spc="-10" dirty="0">
                <a:cs typeface="Graphik Regular"/>
              </a:rPr>
              <a:t>and</a:t>
            </a:r>
            <a:r>
              <a:rPr sz="800" spc="-40" dirty="0">
                <a:cs typeface="Graphik Regular"/>
              </a:rPr>
              <a:t> </a:t>
            </a:r>
            <a:r>
              <a:rPr sz="800" spc="-10" dirty="0">
                <a:cs typeface="Graphik Regular"/>
              </a:rPr>
              <a:t>development,</a:t>
            </a:r>
            <a:r>
              <a:rPr sz="800" spc="-35" dirty="0">
                <a:cs typeface="Graphik Regular"/>
              </a:rPr>
              <a:t> </a:t>
            </a:r>
            <a:r>
              <a:rPr sz="800" spc="-10" dirty="0">
                <a:cs typeface="Graphik Regular"/>
              </a:rPr>
              <a:t>and</a:t>
            </a:r>
            <a:r>
              <a:rPr sz="800" spc="-40" dirty="0">
                <a:cs typeface="Graphik Regular"/>
              </a:rPr>
              <a:t> </a:t>
            </a:r>
            <a:r>
              <a:rPr sz="800" spc="-10" dirty="0">
                <a:cs typeface="Graphik Regular"/>
              </a:rPr>
              <a:t>data</a:t>
            </a:r>
            <a:r>
              <a:rPr sz="800" spc="-40" dirty="0">
                <a:cs typeface="Graphik Regular"/>
              </a:rPr>
              <a:t> </a:t>
            </a:r>
            <a:r>
              <a:rPr sz="800" spc="-10" dirty="0">
                <a:cs typeface="Graphik Regular"/>
              </a:rPr>
              <a:t>centres.</a:t>
            </a:r>
            <a:endParaRPr lang="en-GB" sz="800" spc="-10" dirty="0">
              <a:cs typeface="Graphik Regular"/>
            </a:endParaRPr>
          </a:p>
          <a:p>
            <a:pPr marR="102870">
              <a:lnSpc>
                <a:spcPts val="960"/>
              </a:lnSpc>
            </a:pPr>
            <a:endParaRPr sz="800" dirty="0">
              <a:cs typeface="Graphik Regular"/>
            </a:endParaRPr>
          </a:p>
          <a:p>
            <a:pPr>
              <a:lnSpc>
                <a:spcPts val="960"/>
              </a:lnSpc>
              <a:spcBef>
                <a:spcPts val="145"/>
              </a:spcBef>
            </a:pPr>
            <a:endParaRPr sz="800" dirty="0">
              <a:cs typeface="Graphik Regular"/>
            </a:endParaRPr>
          </a:p>
          <a:p>
            <a:pPr>
              <a:lnSpc>
                <a:spcPts val="100"/>
              </a:lnSpc>
              <a:spcAft>
                <a:spcPts val="300"/>
              </a:spcAft>
            </a:pPr>
            <a:r>
              <a:rPr sz="1100" b="1" spc="-35" dirty="0">
                <a:cs typeface="Graphik Semibold"/>
              </a:rPr>
              <a:t>Parameter</a:t>
            </a:r>
            <a:r>
              <a:rPr sz="1100" b="1" spc="15" dirty="0">
                <a:cs typeface="Graphik Semibold"/>
              </a:rPr>
              <a:t> </a:t>
            </a:r>
            <a:r>
              <a:rPr sz="1100" b="1" spc="-10" dirty="0">
                <a:cs typeface="Graphik Semibold"/>
              </a:rPr>
              <a:t>plans*</a:t>
            </a:r>
            <a:endParaRPr sz="1100" dirty="0">
              <a:cs typeface="Graphik Semibold"/>
            </a:endParaRPr>
          </a:p>
          <a:p>
            <a:pPr>
              <a:lnSpc>
                <a:spcPts val="960"/>
              </a:lnSpc>
              <a:spcBef>
                <a:spcPts val="509"/>
              </a:spcBef>
            </a:pPr>
            <a:r>
              <a:rPr sz="800" spc="-10" dirty="0">
                <a:cs typeface="Graphik Regular"/>
              </a:rPr>
              <a:t>The</a:t>
            </a:r>
            <a:r>
              <a:rPr sz="800" spc="-45" dirty="0">
                <a:cs typeface="Graphik Regular"/>
              </a:rPr>
              <a:t> </a:t>
            </a:r>
            <a:r>
              <a:rPr sz="800" spc="-10" dirty="0">
                <a:cs typeface="Graphik Regular"/>
              </a:rPr>
              <a:t>new</a:t>
            </a:r>
            <a:r>
              <a:rPr sz="800" spc="-40" dirty="0">
                <a:cs typeface="Graphik Regular"/>
              </a:rPr>
              <a:t> </a:t>
            </a:r>
            <a:r>
              <a:rPr sz="800" spc="-10" dirty="0">
                <a:cs typeface="Graphik Regular"/>
              </a:rPr>
              <a:t>SPZ</a:t>
            </a:r>
            <a:r>
              <a:rPr sz="800" spc="-40" dirty="0">
                <a:cs typeface="Graphik Regular"/>
              </a:rPr>
              <a:t> </a:t>
            </a:r>
            <a:r>
              <a:rPr sz="800" spc="-10" dirty="0">
                <a:cs typeface="Graphik Regular"/>
              </a:rPr>
              <a:t>includes</a:t>
            </a:r>
            <a:r>
              <a:rPr sz="800" spc="-40" dirty="0">
                <a:cs typeface="Graphik Regular"/>
              </a:rPr>
              <a:t> </a:t>
            </a:r>
            <a:r>
              <a:rPr sz="800" spc="-10" dirty="0">
                <a:cs typeface="Graphik Regular"/>
              </a:rPr>
              <a:t>several</a:t>
            </a:r>
            <a:r>
              <a:rPr sz="800" spc="-40" dirty="0">
                <a:cs typeface="Graphik Regular"/>
              </a:rPr>
              <a:t> </a:t>
            </a:r>
            <a:r>
              <a:rPr sz="800" spc="-10" dirty="0">
                <a:cs typeface="Graphik Regular"/>
              </a:rPr>
              <a:t>parameter</a:t>
            </a:r>
            <a:r>
              <a:rPr sz="800" spc="-45" dirty="0">
                <a:cs typeface="Graphik Regular"/>
              </a:rPr>
              <a:t> </a:t>
            </a:r>
            <a:r>
              <a:rPr sz="800" spc="-10" dirty="0">
                <a:cs typeface="Graphik Regular"/>
              </a:rPr>
              <a:t>plans,</a:t>
            </a:r>
            <a:r>
              <a:rPr sz="800" spc="-40" dirty="0">
                <a:cs typeface="Graphik Regular"/>
              </a:rPr>
              <a:t> </a:t>
            </a:r>
            <a:r>
              <a:rPr sz="800" spc="-10" dirty="0">
                <a:cs typeface="Graphik Regular"/>
              </a:rPr>
              <a:t>including:</a:t>
            </a:r>
            <a:endParaRPr sz="800" dirty="0">
              <a:cs typeface="Graphik Regular"/>
            </a:endParaRPr>
          </a:p>
          <a:p>
            <a:pPr marL="99695" indent="-86995">
              <a:lnSpc>
                <a:spcPts val="960"/>
              </a:lnSpc>
              <a:spcBef>
                <a:spcPts val="30"/>
              </a:spcBef>
              <a:buClr>
                <a:schemeClr val="tx1"/>
              </a:buClr>
              <a:buChar char="•"/>
              <a:tabLst>
                <a:tab pos="99695" algn="l"/>
              </a:tabLst>
            </a:pPr>
            <a:r>
              <a:rPr sz="800" spc="-10" dirty="0">
                <a:cs typeface="Graphik Regular"/>
              </a:rPr>
              <a:t>SPZ</a:t>
            </a:r>
            <a:r>
              <a:rPr sz="800" spc="-25" dirty="0">
                <a:cs typeface="Graphik Regular"/>
              </a:rPr>
              <a:t> </a:t>
            </a:r>
            <a:r>
              <a:rPr sz="800" spc="-10" dirty="0">
                <a:cs typeface="Graphik Regular"/>
              </a:rPr>
              <a:t>Boundary</a:t>
            </a:r>
            <a:r>
              <a:rPr sz="800" spc="-20" dirty="0">
                <a:cs typeface="Graphik Regular"/>
              </a:rPr>
              <a:t> Plan</a:t>
            </a:r>
            <a:endParaRPr sz="800" dirty="0">
              <a:cs typeface="Graphik Regular"/>
            </a:endParaRPr>
          </a:p>
          <a:p>
            <a:pPr marL="99695" indent="-86995">
              <a:lnSpc>
                <a:spcPts val="960"/>
              </a:lnSpc>
              <a:spcBef>
                <a:spcPts val="30"/>
              </a:spcBef>
              <a:buClr>
                <a:schemeClr val="tx1"/>
              </a:buClr>
              <a:buChar char="•"/>
              <a:tabLst>
                <a:tab pos="99695" algn="l"/>
              </a:tabLst>
            </a:pPr>
            <a:r>
              <a:rPr sz="800" spc="-10" dirty="0">
                <a:cs typeface="Graphik Regular"/>
              </a:rPr>
              <a:t>Street</a:t>
            </a:r>
            <a:r>
              <a:rPr sz="800" spc="-30" dirty="0">
                <a:cs typeface="Graphik Regular"/>
              </a:rPr>
              <a:t> </a:t>
            </a:r>
            <a:r>
              <a:rPr lang="en-GB" sz="800" spc="-20" dirty="0">
                <a:cs typeface="Graphik Regular"/>
              </a:rPr>
              <a:t>Type</a:t>
            </a:r>
            <a:r>
              <a:rPr sz="800" spc="-30" dirty="0">
                <a:cs typeface="Graphik Regular"/>
              </a:rPr>
              <a:t> </a:t>
            </a:r>
            <a:r>
              <a:rPr sz="800" spc="-10" dirty="0">
                <a:cs typeface="Graphik Regular"/>
              </a:rPr>
              <a:t>and</a:t>
            </a:r>
            <a:r>
              <a:rPr sz="800" spc="-25" dirty="0">
                <a:cs typeface="Graphik Regular"/>
              </a:rPr>
              <a:t> </a:t>
            </a:r>
            <a:r>
              <a:rPr sz="800" spc="-10" dirty="0">
                <a:cs typeface="Graphik Regular"/>
              </a:rPr>
              <a:t>Sub-Zone</a:t>
            </a:r>
            <a:r>
              <a:rPr sz="800" spc="-30" dirty="0">
                <a:cs typeface="Graphik Regular"/>
              </a:rPr>
              <a:t> </a:t>
            </a:r>
            <a:r>
              <a:rPr sz="800" spc="-20" dirty="0">
                <a:cs typeface="Graphik Regular"/>
              </a:rPr>
              <a:t>Plan</a:t>
            </a:r>
            <a:endParaRPr sz="800" dirty="0">
              <a:cs typeface="Graphik Regular"/>
            </a:endParaRPr>
          </a:p>
          <a:p>
            <a:pPr marL="99695" indent="-86995">
              <a:lnSpc>
                <a:spcPts val="960"/>
              </a:lnSpc>
              <a:spcBef>
                <a:spcPts val="30"/>
              </a:spcBef>
              <a:buClr>
                <a:schemeClr val="tx1"/>
              </a:buClr>
              <a:buChar char="•"/>
              <a:tabLst>
                <a:tab pos="99695" algn="l"/>
              </a:tabLst>
            </a:pPr>
            <a:r>
              <a:rPr sz="800" spc="-10" dirty="0">
                <a:cs typeface="Graphik Regular"/>
              </a:rPr>
              <a:t>Building</a:t>
            </a:r>
            <a:r>
              <a:rPr sz="800" spc="-35" dirty="0">
                <a:cs typeface="Graphik Regular"/>
              </a:rPr>
              <a:t> </a:t>
            </a:r>
            <a:r>
              <a:rPr sz="800" spc="-10" dirty="0">
                <a:cs typeface="Graphik Regular"/>
              </a:rPr>
              <a:t>Heights</a:t>
            </a:r>
            <a:r>
              <a:rPr sz="800" spc="-35" dirty="0">
                <a:cs typeface="Graphik Regular"/>
              </a:rPr>
              <a:t> </a:t>
            </a:r>
            <a:r>
              <a:rPr sz="800" spc="-20" dirty="0">
                <a:cs typeface="Graphik Regular"/>
              </a:rPr>
              <a:t>Plan</a:t>
            </a:r>
            <a:endParaRPr sz="800" dirty="0">
              <a:cs typeface="Graphik Regular"/>
            </a:endParaRPr>
          </a:p>
          <a:p>
            <a:pPr marL="99695" indent="-86995">
              <a:lnSpc>
                <a:spcPts val="960"/>
              </a:lnSpc>
              <a:spcBef>
                <a:spcPts val="30"/>
              </a:spcBef>
              <a:buClr>
                <a:schemeClr val="tx1"/>
              </a:buClr>
              <a:buChar char="•"/>
              <a:tabLst>
                <a:tab pos="99695" algn="l"/>
              </a:tabLst>
            </a:pPr>
            <a:r>
              <a:rPr sz="800" spc="-20" dirty="0">
                <a:cs typeface="Graphik Regular"/>
              </a:rPr>
              <a:t>Highways</a:t>
            </a:r>
            <a:r>
              <a:rPr sz="800" spc="25" dirty="0">
                <a:cs typeface="Graphik Regular"/>
              </a:rPr>
              <a:t> </a:t>
            </a:r>
            <a:r>
              <a:rPr sz="800" spc="-20" dirty="0">
                <a:cs typeface="Graphik Regular"/>
              </a:rPr>
              <a:t>Safeguarding</a:t>
            </a:r>
            <a:r>
              <a:rPr sz="800" spc="25" dirty="0">
                <a:cs typeface="Graphik Regular"/>
              </a:rPr>
              <a:t> </a:t>
            </a:r>
            <a:r>
              <a:rPr sz="800" spc="-20" dirty="0">
                <a:cs typeface="Graphik Regular"/>
              </a:rPr>
              <a:t>Plans</a:t>
            </a:r>
            <a:endParaRPr sz="800" dirty="0">
              <a:cs typeface="Graphik Regular"/>
            </a:endParaRPr>
          </a:p>
          <a:p>
            <a:pPr marL="99695" indent="-86995">
              <a:lnSpc>
                <a:spcPts val="960"/>
              </a:lnSpc>
              <a:spcBef>
                <a:spcPts val="30"/>
              </a:spcBef>
              <a:buClr>
                <a:schemeClr val="tx1"/>
              </a:buClr>
              <a:buChar char="•"/>
              <a:tabLst>
                <a:tab pos="99695" algn="l"/>
              </a:tabLst>
            </a:pPr>
            <a:r>
              <a:rPr lang="en-GB" sz="800" spc="-10" dirty="0">
                <a:cs typeface="Graphik Regular"/>
              </a:rPr>
              <a:t>Areas of Archaeological Potential</a:t>
            </a:r>
            <a:endParaRPr sz="800" dirty="0">
              <a:cs typeface="Graphik Regular"/>
            </a:endParaRPr>
          </a:p>
          <a:p>
            <a:pPr>
              <a:lnSpc>
                <a:spcPts val="960"/>
              </a:lnSpc>
              <a:spcBef>
                <a:spcPts val="145"/>
              </a:spcBef>
            </a:pPr>
            <a:endParaRPr sz="800" dirty="0">
              <a:cs typeface="Graphik Regular"/>
            </a:endParaRPr>
          </a:p>
          <a:p>
            <a:pPr>
              <a:lnSpc>
                <a:spcPts val="1300"/>
              </a:lnSpc>
              <a:spcAft>
                <a:spcPts val="300"/>
              </a:spcAft>
            </a:pPr>
            <a:r>
              <a:rPr sz="1100" b="1" spc="-25" dirty="0">
                <a:cs typeface="Graphik Semibold"/>
              </a:rPr>
              <a:t>Design</a:t>
            </a:r>
            <a:r>
              <a:rPr sz="1100" b="1" spc="-15" dirty="0">
                <a:cs typeface="Graphik Semibold"/>
              </a:rPr>
              <a:t> </a:t>
            </a:r>
            <a:r>
              <a:rPr sz="1100" b="1" spc="-20" dirty="0">
                <a:cs typeface="Graphik Semibold"/>
              </a:rPr>
              <a:t>Code</a:t>
            </a:r>
            <a:endParaRPr sz="1100" dirty="0">
              <a:cs typeface="Graphik Semibold"/>
            </a:endParaRPr>
          </a:p>
          <a:p>
            <a:pPr marR="95250">
              <a:lnSpc>
                <a:spcPts val="960"/>
              </a:lnSpc>
            </a:pPr>
            <a:r>
              <a:rPr sz="800" spc="-10" dirty="0">
                <a:cs typeface="Graphik Regular"/>
              </a:rPr>
              <a:t>A</a:t>
            </a:r>
            <a:r>
              <a:rPr sz="800" spc="-40" dirty="0">
                <a:cs typeface="Graphik Regular"/>
              </a:rPr>
              <a:t> </a:t>
            </a:r>
            <a:r>
              <a:rPr sz="800" spc="-10" dirty="0">
                <a:cs typeface="Graphik Regular"/>
              </a:rPr>
              <a:t>Design</a:t>
            </a:r>
            <a:r>
              <a:rPr sz="800" spc="-40" dirty="0">
                <a:cs typeface="Graphik Regular"/>
              </a:rPr>
              <a:t> </a:t>
            </a:r>
            <a:r>
              <a:rPr sz="800" spc="-10" dirty="0">
                <a:cs typeface="Graphik Regular"/>
              </a:rPr>
              <a:t>Code</a:t>
            </a:r>
            <a:r>
              <a:rPr sz="800" spc="-40" dirty="0">
                <a:cs typeface="Graphik Regular"/>
              </a:rPr>
              <a:t> </a:t>
            </a:r>
            <a:r>
              <a:rPr sz="800" spc="-10" dirty="0">
                <a:cs typeface="Graphik Regular"/>
              </a:rPr>
              <a:t>is</a:t>
            </a:r>
            <a:r>
              <a:rPr sz="800" spc="-40" dirty="0">
                <a:cs typeface="Graphik Regular"/>
              </a:rPr>
              <a:t> </a:t>
            </a:r>
            <a:r>
              <a:rPr sz="800" spc="-10" dirty="0">
                <a:cs typeface="Graphik Regular"/>
              </a:rPr>
              <a:t>a</a:t>
            </a:r>
            <a:r>
              <a:rPr sz="800" spc="-40" dirty="0">
                <a:cs typeface="Graphik Regular"/>
              </a:rPr>
              <a:t> </a:t>
            </a:r>
            <a:r>
              <a:rPr sz="800" spc="-10" dirty="0">
                <a:cs typeface="Graphik Regular"/>
              </a:rPr>
              <a:t>set</a:t>
            </a:r>
            <a:r>
              <a:rPr sz="800" spc="-40" dirty="0">
                <a:cs typeface="Graphik Regular"/>
              </a:rPr>
              <a:t> </a:t>
            </a:r>
            <a:r>
              <a:rPr sz="800" spc="-10" dirty="0">
                <a:cs typeface="Graphik Regular"/>
              </a:rPr>
              <a:t>of</a:t>
            </a:r>
            <a:r>
              <a:rPr sz="800" spc="-40" dirty="0">
                <a:cs typeface="Graphik Regular"/>
              </a:rPr>
              <a:t> </a:t>
            </a:r>
            <a:r>
              <a:rPr sz="800" spc="-10" dirty="0">
                <a:cs typeface="Graphik Regular"/>
              </a:rPr>
              <a:t>simple,</a:t>
            </a:r>
            <a:r>
              <a:rPr sz="800" spc="-40" dirty="0">
                <a:cs typeface="Graphik Regular"/>
              </a:rPr>
              <a:t> </a:t>
            </a:r>
            <a:r>
              <a:rPr sz="800" spc="-10" dirty="0">
                <a:cs typeface="Graphik Regular"/>
              </a:rPr>
              <a:t>concise,</a:t>
            </a:r>
            <a:r>
              <a:rPr sz="800" spc="-40" dirty="0">
                <a:cs typeface="Graphik Regular"/>
              </a:rPr>
              <a:t> </a:t>
            </a:r>
            <a:r>
              <a:rPr sz="800" spc="-10" dirty="0">
                <a:cs typeface="Graphik Regular"/>
              </a:rPr>
              <a:t>design </a:t>
            </a:r>
            <a:br>
              <a:rPr lang="en-GB" sz="800" spc="-10" dirty="0">
                <a:cs typeface="Graphik Regular"/>
              </a:rPr>
            </a:br>
            <a:r>
              <a:rPr sz="800" spc="-10" dirty="0">
                <a:cs typeface="Graphik Regular"/>
              </a:rPr>
              <a:t>requirements</a:t>
            </a:r>
            <a:r>
              <a:rPr sz="800" spc="-45" dirty="0">
                <a:cs typeface="Graphik Regular"/>
              </a:rPr>
              <a:t> </a:t>
            </a:r>
            <a:r>
              <a:rPr sz="800" spc="-10" dirty="0">
                <a:cs typeface="Graphik Regular"/>
              </a:rPr>
              <a:t>which</a:t>
            </a:r>
            <a:r>
              <a:rPr sz="800" spc="-45" dirty="0">
                <a:cs typeface="Graphik Regular"/>
              </a:rPr>
              <a:t> </a:t>
            </a:r>
            <a:r>
              <a:rPr sz="800" spc="-10" dirty="0">
                <a:cs typeface="Graphik Regular"/>
              </a:rPr>
              <a:t>set</a:t>
            </a:r>
            <a:r>
              <a:rPr sz="800" spc="-45" dirty="0">
                <a:cs typeface="Graphik Regular"/>
              </a:rPr>
              <a:t> </a:t>
            </a:r>
            <a:r>
              <a:rPr sz="800" spc="-10" dirty="0">
                <a:cs typeface="Graphik Regular"/>
              </a:rPr>
              <a:t>principles</a:t>
            </a:r>
            <a:r>
              <a:rPr sz="800" spc="-45" dirty="0">
                <a:cs typeface="Graphik Regular"/>
              </a:rPr>
              <a:t> </a:t>
            </a:r>
            <a:r>
              <a:rPr sz="800" spc="-10" dirty="0">
                <a:cs typeface="Graphik Regular"/>
              </a:rPr>
              <a:t>for</a:t>
            </a:r>
            <a:r>
              <a:rPr sz="800" spc="-45" dirty="0">
                <a:cs typeface="Graphik Regular"/>
              </a:rPr>
              <a:t> </a:t>
            </a:r>
            <a:r>
              <a:rPr sz="800" spc="-10" dirty="0">
                <a:cs typeface="Graphik Regular"/>
              </a:rPr>
              <a:t>new</a:t>
            </a:r>
            <a:r>
              <a:rPr sz="800" spc="-45" dirty="0">
                <a:cs typeface="Graphik Regular"/>
              </a:rPr>
              <a:t> </a:t>
            </a:r>
            <a:r>
              <a:rPr sz="800" spc="-10" dirty="0">
                <a:cs typeface="Graphik Regular"/>
              </a:rPr>
              <a:t>development.</a:t>
            </a:r>
            <a:r>
              <a:rPr lang="en-GB" sz="800" dirty="0">
                <a:cs typeface="Graphik Regular"/>
              </a:rPr>
              <a:t> </a:t>
            </a:r>
            <a:br>
              <a:rPr lang="en-GB" sz="800" dirty="0">
                <a:cs typeface="Graphik Regular"/>
              </a:rPr>
            </a:br>
            <a:r>
              <a:rPr sz="800" spc="-10" dirty="0">
                <a:cs typeface="Graphik Regular"/>
              </a:rPr>
              <a:t>It</a:t>
            </a:r>
            <a:r>
              <a:rPr sz="800" spc="-40" dirty="0">
                <a:cs typeface="Graphik Regular"/>
              </a:rPr>
              <a:t> </a:t>
            </a:r>
            <a:r>
              <a:rPr sz="800" spc="-10" dirty="0">
                <a:cs typeface="Graphik Regular"/>
              </a:rPr>
              <a:t>ensures</a:t>
            </a:r>
            <a:r>
              <a:rPr sz="800" spc="-40" dirty="0">
                <a:cs typeface="Graphik Regular"/>
              </a:rPr>
              <a:t> </a:t>
            </a:r>
            <a:r>
              <a:rPr sz="800" spc="-10" dirty="0">
                <a:cs typeface="Graphik Regular"/>
              </a:rPr>
              <a:t>development</a:t>
            </a:r>
            <a:r>
              <a:rPr sz="800" spc="-35" dirty="0">
                <a:cs typeface="Graphik Regular"/>
              </a:rPr>
              <a:t> </a:t>
            </a:r>
            <a:r>
              <a:rPr sz="800" spc="-10" dirty="0">
                <a:cs typeface="Graphik Regular"/>
              </a:rPr>
              <a:t>is</a:t>
            </a:r>
            <a:r>
              <a:rPr sz="800" spc="-40" dirty="0">
                <a:cs typeface="Graphik Regular"/>
              </a:rPr>
              <a:t> </a:t>
            </a:r>
            <a:r>
              <a:rPr sz="800" spc="-10" dirty="0">
                <a:cs typeface="Graphik Regular"/>
              </a:rPr>
              <a:t>regulated</a:t>
            </a:r>
            <a:r>
              <a:rPr sz="800" spc="-35" dirty="0">
                <a:cs typeface="Graphik Regular"/>
              </a:rPr>
              <a:t> </a:t>
            </a:r>
            <a:r>
              <a:rPr sz="800" spc="-10" dirty="0">
                <a:cs typeface="Graphik Regular"/>
              </a:rPr>
              <a:t>to</a:t>
            </a:r>
            <a:r>
              <a:rPr sz="800" spc="-40" dirty="0">
                <a:cs typeface="Graphik Regular"/>
              </a:rPr>
              <a:t> </a:t>
            </a:r>
            <a:r>
              <a:rPr sz="800" spc="-10" dirty="0">
                <a:cs typeface="Graphik Regular"/>
              </a:rPr>
              <a:t>deliver</a:t>
            </a:r>
            <a:r>
              <a:rPr sz="800" spc="-35" dirty="0">
                <a:cs typeface="Graphik Regular"/>
              </a:rPr>
              <a:t> </a:t>
            </a:r>
            <a:r>
              <a:rPr sz="800" spc="-10" dirty="0">
                <a:cs typeface="Graphik Regular"/>
              </a:rPr>
              <a:t>high-quality </a:t>
            </a:r>
            <a:br>
              <a:rPr lang="en-GB" sz="800" spc="-10" dirty="0">
                <a:cs typeface="Graphik Regular"/>
              </a:rPr>
            </a:br>
            <a:r>
              <a:rPr sz="800" spc="-10" dirty="0">
                <a:cs typeface="Graphik Regular"/>
              </a:rPr>
              <a:t>schemes</a:t>
            </a:r>
            <a:r>
              <a:rPr lang="en-GB" sz="800" spc="-10" dirty="0">
                <a:cs typeface="Graphik Regular"/>
              </a:rPr>
              <a:t> </a:t>
            </a:r>
            <a:r>
              <a:rPr sz="800" spc="-10" dirty="0">
                <a:cs typeface="Graphik Regular"/>
              </a:rPr>
              <a:t>which</a:t>
            </a:r>
            <a:r>
              <a:rPr sz="800" spc="-25" dirty="0">
                <a:cs typeface="Graphik Regular"/>
              </a:rPr>
              <a:t> </a:t>
            </a:r>
            <a:r>
              <a:rPr sz="800" spc="-20" dirty="0">
                <a:cs typeface="Graphik Regular"/>
              </a:rPr>
              <a:t>are</a:t>
            </a:r>
            <a:r>
              <a:rPr sz="800" spc="-25" dirty="0">
                <a:cs typeface="Graphik Regular"/>
              </a:rPr>
              <a:t> </a:t>
            </a:r>
            <a:r>
              <a:rPr sz="800" spc="-10" dirty="0">
                <a:cs typeface="Graphik Regular"/>
              </a:rPr>
              <a:t>well</a:t>
            </a:r>
            <a:r>
              <a:rPr sz="800" spc="-20" dirty="0">
                <a:cs typeface="Graphik Regular"/>
              </a:rPr>
              <a:t> integrated</a:t>
            </a:r>
            <a:r>
              <a:rPr sz="800" spc="-25" dirty="0">
                <a:cs typeface="Graphik Regular"/>
              </a:rPr>
              <a:t> </a:t>
            </a:r>
            <a:r>
              <a:rPr sz="800" spc="-20" dirty="0">
                <a:cs typeface="Graphik Regular"/>
              </a:rPr>
              <a:t>into</a:t>
            </a:r>
            <a:r>
              <a:rPr sz="800" spc="-25" dirty="0">
                <a:cs typeface="Graphik Regular"/>
              </a:rPr>
              <a:t> </a:t>
            </a:r>
            <a:r>
              <a:rPr sz="800" spc="-10" dirty="0">
                <a:cs typeface="Graphik Regular"/>
              </a:rPr>
              <a:t>their</a:t>
            </a:r>
            <a:r>
              <a:rPr sz="800" spc="-20" dirty="0">
                <a:cs typeface="Graphik Regular"/>
              </a:rPr>
              <a:t> </a:t>
            </a:r>
            <a:r>
              <a:rPr sz="800" spc="-10" dirty="0">
                <a:cs typeface="Graphik Regular"/>
              </a:rPr>
              <a:t>surroundings.</a:t>
            </a:r>
            <a:endParaRPr sz="800" dirty="0">
              <a:cs typeface="Graphik Regular"/>
            </a:endParaRPr>
          </a:p>
          <a:p>
            <a:pPr>
              <a:lnSpc>
                <a:spcPts val="960"/>
              </a:lnSpc>
              <a:spcBef>
                <a:spcPts val="145"/>
              </a:spcBef>
            </a:pPr>
            <a:endParaRPr sz="800" dirty="0">
              <a:cs typeface="Graphik Regular"/>
            </a:endParaRPr>
          </a:p>
          <a:p>
            <a:pPr>
              <a:lnSpc>
                <a:spcPts val="1300"/>
              </a:lnSpc>
              <a:spcAft>
                <a:spcPts val="300"/>
              </a:spcAft>
            </a:pPr>
            <a:r>
              <a:rPr sz="1100" b="1" spc="-30" dirty="0">
                <a:cs typeface="Graphik Semibold"/>
              </a:rPr>
              <a:t>Sustainability</a:t>
            </a:r>
            <a:r>
              <a:rPr sz="1100" b="1" spc="60" dirty="0">
                <a:cs typeface="Graphik Semibold"/>
              </a:rPr>
              <a:t> </a:t>
            </a:r>
            <a:r>
              <a:rPr sz="1100" b="1" spc="-10" dirty="0">
                <a:cs typeface="Graphik Semibold"/>
              </a:rPr>
              <a:t>Requirements</a:t>
            </a:r>
            <a:endParaRPr sz="1100" dirty="0">
              <a:cs typeface="Graphik Semibold"/>
            </a:endParaRPr>
          </a:p>
          <a:p>
            <a:pPr marR="66675">
              <a:lnSpc>
                <a:spcPts val="960"/>
              </a:lnSpc>
            </a:pPr>
            <a:r>
              <a:rPr sz="800" spc="-10" dirty="0">
                <a:cs typeface="Graphik Regular"/>
              </a:rPr>
              <a:t>The</a:t>
            </a:r>
            <a:r>
              <a:rPr sz="800" spc="-30" dirty="0">
                <a:cs typeface="Graphik Regular"/>
              </a:rPr>
              <a:t> </a:t>
            </a:r>
            <a:r>
              <a:rPr sz="800" spc="-10" dirty="0">
                <a:cs typeface="Graphik Regular"/>
              </a:rPr>
              <a:t>sustainability</a:t>
            </a:r>
            <a:r>
              <a:rPr sz="800" spc="-30" dirty="0">
                <a:cs typeface="Graphik Regular"/>
              </a:rPr>
              <a:t> </a:t>
            </a:r>
            <a:r>
              <a:rPr sz="800" spc="-10" dirty="0">
                <a:cs typeface="Graphik Regular"/>
              </a:rPr>
              <a:t>requirements</a:t>
            </a:r>
            <a:r>
              <a:rPr sz="800" spc="-25" dirty="0">
                <a:cs typeface="Graphik Regular"/>
              </a:rPr>
              <a:t> </a:t>
            </a:r>
            <a:r>
              <a:rPr sz="800" spc="-10" dirty="0">
                <a:cs typeface="Graphik Regular"/>
              </a:rPr>
              <a:t>will</a:t>
            </a:r>
            <a:r>
              <a:rPr sz="800" spc="-30" dirty="0">
                <a:cs typeface="Graphik Regular"/>
              </a:rPr>
              <a:t> </a:t>
            </a:r>
            <a:r>
              <a:rPr sz="800" spc="-10" dirty="0">
                <a:cs typeface="Graphik Regular"/>
              </a:rPr>
              <a:t>include</a:t>
            </a:r>
            <a:r>
              <a:rPr sz="800" spc="-25" dirty="0">
                <a:cs typeface="Graphik Regular"/>
              </a:rPr>
              <a:t> </a:t>
            </a:r>
            <a:br>
              <a:rPr lang="en-GB" sz="800" spc="-25" dirty="0">
                <a:cs typeface="Graphik Regular"/>
              </a:rPr>
            </a:br>
            <a:r>
              <a:rPr sz="800" spc="-10" dirty="0">
                <a:cs typeface="Graphik Regular"/>
              </a:rPr>
              <a:t>environmental, biodiversity</a:t>
            </a:r>
            <a:r>
              <a:rPr sz="800" spc="-20" dirty="0">
                <a:cs typeface="Graphik Regular"/>
              </a:rPr>
              <a:t> </a:t>
            </a:r>
            <a:r>
              <a:rPr sz="800" spc="-10" dirty="0">
                <a:cs typeface="Graphik Regular"/>
              </a:rPr>
              <a:t>and</a:t>
            </a:r>
            <a:r>
              <a:rPr sz="800" spc="-15" dirty="0">
                <a:cs typeface="Graphik Regular"/>
              </a:rPr>
              <a:t> </a:t>
            </a:r>
            <a:r>
              <a:rPr sz="800" spc="-10" dirty="0">
                <a:cs typeface="Graphik Regular"/>
              </a:rPr>
              <a:t>well-being</a:t>
            </a:r>
            <a:r>
              <a:rPr sz="800" spc="-20" dirty="0">
                <a:cs typeface="Graphik Regular"/>
              </a:rPr>
              <a:t> parameters</a:t>
            </a:r>
            <a:r>
              <a:rPr sz="800" spc="-15" dirty="0">
                <a:cs typeface="Graphik Regular"/>
              </a:rPr>
              <a:t> </a:t>
            </a:r>
            <a:br>
              <a:rPr lang="en-GB" sz="800" spc="-15" dirty="0">
                <a:cs typeface="Graphik Regular"/>
              </a:rPr>
            </a:br>
            <a:r>
              <a:rPr sz="800" spc="-10" dirty="0">
                <a:cs typeface="Graphik Regular"/>
              </a:rPr>
              <a:t>to</a:t>
            </a:r>
            <a:r>
              <a:rPr sz="800" spc="-20" dirty="0">
                <a:cs typeface="Graphik Regular"/>
              </a:rPr>
              <a:t> </a:t>
            </a:r>
            <a:r>
              <a:rPr sz="800" spc="-10" dirty="0">
                <a:cs typeface="Graphik Regular"/>
              </a:rPr>
              <a:t>achieve</a:t>
            </a:r>
            <a:r>
              <a:rPr lang="en-GB" sz="800" dirty="0">
                <a:cs typeface="Graphik Regular"/>
              </a:rPr>
              <a:t> </a:t>
            </a:r>
            <a:r>
              <a:rPr sz="800" spc="-10" dirty="0">
                <a:cs typeface="Graphik Regular"/>
              </a:rPr>
              <a:t>long-</a:t>
            </a:r>
            <a:r>
              <a:rPr sz="800" spc="-20" dirty="0">
                <a:cs typeface="Graphik Regular"/>
              </a:rPr>
              <a:t>term</a:t>
            </a:r>
            <a:r>
              <a:rPr sz="800" dirty="0">
                <a:cs typeface="Graphik Regular"/>
              </a:rPr>
              <a:t> </a:t>
            </a:r>
            <a:r>
              <a:rPr sz="800" spc="-10" dirty="0">
                <a:cs typeface="Graphik Regular"/>
              </a:rPr>
              <a:t>success.</a:t>
            </a:r>
            <a:endParaRPr sz="800" dirty="0">
              <a:cs typeface="Graphik Regular"/>
            </a:endParaRPr>
          </a:p>
          <a:p>
            <a:pPr>
              <a:lnSpc>
                <a:spcPts val="960"/>
              </a:lnSpc>
              <a:spcBef>
                <a:spcPts val="145"/>
              </a:spcBef>
            </a:pPr>
            <a:endParaRPr sz="800" dirty="0">
              <a:cs typeface="Graphik Regular"/>
            </a:endParaRPr>
          </a:p>
          <a:p>
            <a:pPr>
              <a:lnSpc>
                <a:spcPts val="1300"/>
              </a:lnSpc>
              <a:spcAft>
                <a:spcPts val="300"/>
              </a:spcAft>
            </a:pPr>
            <a:r>
              <a:rPr sz="1100" b="1" spc="-50" dirty="0">
                <a:cs typeface="Graphik Semibold"/>
              </a:rPr>
              <a:t>Travel</a:t>
            </a:r>
            <a:r>
              <a:rPr sz="1100" b="1" spc="-40" dirty="0">
                <a:cs typeface="Graphik Semibold"/>
              </a:rPr>
              <a:t> </a:t>
            </a:r>
            <a:r>
              <a:rPr sz="1100" b="1" spc="-20" dirty="0">
                <a:cs typeface="Graphik Semibold"/>
              </a:rPr>
              <a:t>Plan</a:t>
            </a:r>
            <a:endParaRPr sz="1100" dirty="0">
              <a:cs typeface="Graphik Semibold"/>
            </a:endParaRPr>
          </a:p>
          <a:p>
            <a:pPr marR="237490">
              <a:lnSpc>
                <a:spcPts val="960"/>
              </a:lnSpc>
              <a:spcBef>
                <a:spcPts val="475"/>
              </a:spcBef>
            </a:pPr>
            <a:r>
              <a:rPr sz="800" spc="-10" dirty="0">
                <a:cs typeface="Graphik Regular"/>
              </a:rPr>
              <a:t>A</a:t>
            </a:r>
            <a:r>
              <a:rPr sz="800" spc="-30" dirty="0">
                <a:cs typeface="Graphik Regular"/>
              </a:rPr>
              <a:t> </a:t>
            </a:r>
            <a:r>
              <a:rPr sz="800" spc="-20" dirty="0">
                <a:cs typeface="Graphik Regular"/>
              </a:rPr>
              <a:t>travel</a:t>
            </a:r>
            <a:r>
              <a:rPr sz="800" spc="-25" dirty="0">
                <a:cs typeface="Graphik Regular"/>
              </a:rPr>
              <a:t> </a:t>
            </a:r>
            <a:r>
              <a:rPr sz="800" spc="-10" dirty="0">
                <a:cs typeface="Graphik Regular"/>
              </a:rPr>
              <a:t>plan</a:t>
            </a:r>
            <a:r>
              <a:rPr sz="800" spc="-30" dirty="0">
                <a:cs typeface="Graphik Regular"/>
              </a:rPr>
              <a:t> </a:t>
            </a:r>
            <a:r>
              <a:rPr sz="800" spc="-10" dirty="0">
                <a:cs typeface="Graphik Regular"/>
              </a:rPr>
              <a:t>is</a:t>
            </a:r>
            <a:r>
              <a:rPr sz="800" spc="-25" dirty="0">
                <a:cs typeface="Graphik Regular"/>
              </a:rPr>
              <a:t> </a:t>
            </a:r>
            <a:r>
              <a:rPr sz="800" spc="-10" dirty="0">
                <a:cs typeface="Graphik Regular"/>
              </a:rPr>
              <a:t>a</a:t>
            </a:r>
            <a:r>
              <a:rPr sz="800" spc="-30" dirty="0">
                <a:cs typeface="Graphik Regular"/>
              </a:rPr>
              <a:t> </a:t>
            </a:r>
            <a:r>
              <a:rPr sz="800" spc="-10" dirty="0">
                <a:cs typeface="Graphik Regular"/>
              </a:rPr>
              <a:t>long-</a:t>
            </a:r>
            <a:r>
              <a:rPr sz="800" spc="-20" dirty="0">
                <a:cs typeface="Graphik Regular"/>
              </a:rPr>
              <a:t>term</a:t>
            </a:r>
            <a:r>
              <a:rPr sz="800" spc="-25" dirty="0">
                <a:cs typeface="Graphik Regular"/>
              </a:rPr>
              <a:t> </a:t>
            </a:r>
            <a:r>
              <a:rPr sz="800" spc="-20" dirty="0">
                <a:cs typeface="Graphik Regular"/>
              </a:rPr>
              <a:t>strategy</a:t>
            </a:r>
            <a:r>
              <a:rPr sz="800" spc="-30" dirty="0">
                <a:cs typeface="Graphik Regular"/>
              </a:rPr>
              <a:t> </a:t>
            </a:r>
            <a:r>
              <a:rPr sz="800" spc="-10" dirty="0">
                <a:cs typeface="Graphik Regular"/>
              </a:rPr>
              <a:t>which</a:t>
            </a:r>
            <a:r>
              <a:rPr sz="800" spc="-25" dirty="0">
                <a:cs typeface="Graphik Regular"/>
              </a:rPr>
              <a:t> </a:t>
            </a:r>
            <a:r>
              <a:rPr sz="800" spc="-10" dirty="0">
                <a:cs typeface="Graphik Regular"/>
              </a:rPr>
              <a:t>aims</a:t>
            </a:r>
            <a:r>
              <a:rPr sz="800" spc="-30" dirty="0">
                <a:cs typeface="Graphik Regular"/>
              </a:rPr>
              <a:t> </a:t>
            </a:r>
            <a:br>
              <a:rPr lang="en-GB" sz="800" spc="-30" dirty="0">
                <a:cs typeface="Graphik Regular"/>
              </a:rPr>
            </a:br>
            <a:r>
              <a:rPr sz="800" spc="-25" dirty="0">
                <a:cs typeface="Graphik Regular"/>
              </a:rPr>
              <a:t>to</a:t>
            </a:r>
            <a:r>
              <a:rPr sz="800" spc="-10" dirty="0">
                <a:cs typeface="Graphik Regular"/>
              </a:rPr>
              <a:t> encourage</a:t>
            </a:r>
            <a:r>
              <a:rPr sz="800" spc="-40" dirty="0">
                <a:cs typeface="Graphik Regular"/>
              </a:rPr>
              <a:t> </a:t>
            </a:r>
            <a:r>
              <a:rPr sz="800" spc="-10" dirty="0">
                <a:cs typeface="Graphik Regular"/>
              </a:rPr>
              <a:t>people</a:t>
            </a:r>
            <a:r>
              <a:rPr sz="800" spc="-40" dirty="0">
                <a:cs typeface="Graphik Regular"/>
              </a:rPr>
              <a:t> </a:t>
            </a:r>
            <a:r>
              <a:rPr sz="800" spc="-10" dirty="0">
                <a:cs typeface="Graphik Regular"/>
              </a:rPr>
              <a:t>to</a:t>
            </a:r>
            <a:r>
              <a:rPr sz="800" spc="-35" dirty="0">
                <a:cs typeface="Graphik Regular"/>
              </a:rPr>
              <a:t> </a:t>
            </a:r>
            <a:r>
              <a:rPr sz="800" spc="-10" dirty="0">
                <a:cs typeface="Graphik Regular"/>
              </a:rPr>
              <a:t>use</a:t>
            </a:r>
            <a:r>
              <a:rPr sz="800" spc="-40" dirty="0">
                <a:cs typeface="Graphik Regular"/>
              </a:rPr>
              <a:t> </a:t>
            </a:r>
            <a:r>
              <a:rPr sz="800" spc="-10" dirty="0">
                <a:cs typeface="Graphik Regular"/>
              </a:rPr>
              <a:t>alternatives</a:t>
            </a:r>
            <a:r>
              <a:rPr sz="800" spc="-40" dirty="0">
                <a:cs typeface="Graphik Regular"/>
              </a:rPr>
              <a:t> </a:t>
            </a:r>
            <a:r>
              <a:rPr sz="800" spc="-10" dirty="0">
                <a:cs typeface="Graphik Regular"/>
              </a:rPr>
              <a:t>to</a:t>
            </a:r>
            <a:r>
              <a:rPr sz="800" spc="-40" dirty="0">
                <a:cs typeface="Graphik Regular"/>
              </a:rPr>
              <a:t> </a:t>
            </a:r>
            <a:r>
              <a:rPr sz="800" spc="-10" dirty="0">
                <a:cs typeface="Graphik Regular"/>
              </a:rPr>
              <a:t>cars</a:t>
            </a:r>
            <a:r>
              <a:rPr sz="800" spc="-35" dirty="0">
                <a:cs typeface="Graphik Regular"/>
              </a:rPr>
              <a:t> </a:t>
            </a:r>
            <a:br>
              <a:rPr lang="en-GB" sz="800" spc="-35" dirty="0">
                <a:cs typeface="Graphik Regular"/>
              </a:rPr>
            </a:br>
            <a:r>
              <a:rPr sz="800" spc="-10" dirty="0">
                <a:cs typeface="Graphik Regular"/>
              </a:rPr>
              <a:t>to</a:t>
            </a:r>
            <a:r>
              <a:rPr sz="800" spc="-40" dirty="0">
                <a:cs typeface="Graphik Regular"/>
              </a:rPr>
              <a:t> </a:t>
            </a:r>
            <a:r>
              <a:rPr sz="800" spc="-20" dirty="0">
                <a:cs typeface="Graphik Regular"/>
              </a:rPr>
              <a:t>travel</a:t>
            </a:r>
            <a:r>
              <a:rPr lang="en-GB" sz="800" spc="-40" dirty="0">
                <a:cs typeface="Graphik Regular"/>
              </a:rPr>
              <a:t> </a:t>
            </a:r>
            <a:r>
              <a:rPr sz="800" spc="-25" dirty="0">
                <a:cs typeface="Graphik Regular"/>
              </a:rPr>
              <a:t>to</a:t>
            </a:r>
            <a:r>
              <a:rPr sz="800" spc="-10" dirty="0">
                <a:cs typeface="Graphik Regular"/>
              </a:rPr>
              <a:t> and</a:t>
            </a:r>
            <a:r>
              <a:rPr sz="800" spc="-40" dirty="0">
                <a:cs typeface="Graphik Regular"/>
              </a:rPr>
              <a:t> </a:t>
            </a:r>
            <a:r>
              <a:rPr sz="800" spc="-20" dirty="0">
                <a:cs typeface="Graphik Regular"/>
              </a:rPr>
              <a:t>from</a:t>
            </a:r>
            <a:r>
              <a:rPr sz="800" spc="-40" dirty="0">
                <a:cs typeface="Graphik Regular"/>
              </a:rPr>
              <a:t> </a:t>
            </a:r>
            <a:r>
              <a:rPr sz="800" spc="-10" dirty="0">
                <a:cs typeface="Graphik Regular"/>
              </a:rPr>
              <a:t>the</a:t>
            </a:r>
            <a:r>
              <a:rPr sz="800" spc="-40" dirty="0">
                <a:cs typeface="Graphik Regular"/>
              </a:rPr>
              <a:t> </a:t>
            </a:r>
            <a:r>
              <a:rPr sz="800" spc="-10" dirty="0">
                <a:cs typeface="Graphik Regular"/>
              </a:rPr>
              <a:t>Estate.</a:t>
            </a:r>
            <a:endParaRPr lang="en-GB" sz="800" spc="-10" dirty="0">
              <a:cs typeface="Graphik Regular"/>
            </a:endParaRPr>
          </a:p>
          <a:p>
            <a:pPr marR="237490">
              <a:lnSpc>
                <a:spcPts val="960"/>
              </a:lnSpc>
              <a:spcBef>
                <a:spcPts val="475"/>
              </a:spcBef>
            </a:pPr>
            <a:endParaRPr sz="800" dirty="0">
              <a:cs typeface="Graphik Regular"/>
            </a:endParaRPr>
          </a:p>
          <a:p>
            <a:pPr>
              <a:lnSpc>
                <a:spcPts val="1300"/>
              </a:lnSpc>
              <a:spcAft>
                <a:spcPts val="300"/>
              </a:spcAft>
            </a:pPr>
            <a:r>
              <a:rPr sz="1100" b="1" spc="-30" dirty="0">
                <a:cs typeface="Graphik Semibold"/>
              </a:rPr>
              <a:t>Planning</a:t>
            </a:r>
            <a:r>
              <a:rPr sz="1100" b="1" spc="-5" dirty="0">
                <a:cs typeface="Graphik Semibold"/>
              </a:rPr>
              <a:t> </a:t>
            </a:r>
            <a:r>
              <a:rPr sz="1100" b="1" spc="-10" dirty="0">
                <a:cs typeface="Graphik Semibold"/>
              </a:rPr>
              <a:t>conditions</a:t>
            </a:r>
            <a:endParaRPr sz="1100" dirty="0">
              <a:cs typeface="Graphik Semibold"/>
            </a:endParaRPr>
          </a:p>
          <a:p>
            <a:pPr marR="78105">
              <a:lnSpc>
                <a:spcPts val="960"/>
              </a:lnSpc>
            </a:pPr>
            <a:r>
              <a:rPr sz="800" spc="-10" dirty="0">
                <a:cs typeface="Graphik Regular"/>
              </a:rPr>
              <a:t>Planning</a:t>
            </a:r>
            <a:r>
              <a:rPr sz="800" spc="-30" dirty="0">
                <a:cs typeface="Graphik Regular"/>
              </a:rPr>
              <a:t> </a:t>
            </a:r>
            <a:r>
              <a:rPr sz="800" spc="-10" dirty="0">
                <a:cs typeface="Graphik Regular"/>
              </a:rPr>
              <a:t>conditions</a:t>
            </a:r>
            <a:r>
              <a:rPr sz="800" spc="-25" dirty="0">
                <a:cs typeface="Graphik Regular"/>
              </a:rPr>
              <a:t> </a:t>
            </a:r>
            <a:r>
              <a:rPr sz="800" spc="-20" dirty="0">
                <a:cs typeface="Graphik Regular"/>
              </a:rPr>
              <a:t>are</a:t>
            </a:r>
            <a:r>
              <a:rPr sz="800" spc="-30" dirty="0">
                <a:cs typeface="Graphik Regular"/>
              </a:rPr>
              <a:t> </a:t>
            </a:r>
            <a:r>
              <a:rPr sz="800" spc="-10" dirty="0">
                <a:cs typeface="Graphik Regular"/>
              </a:rPr>
              <a:t>additional</a:t>
            </a:r>
            <a:r>
              <a:rPr sz="800" spc="-25" dirty="0">
                <a:cs typeface="Graphik Regular"/>
              </a:rPr>
              <a:t> </a:t>
            </a:r>
            <a:r>
              <a:rPr sz="800" spc="-10" dirty="0">
                <a:cs typeface="Graphik Regular"/>
              </a:rPr>
              <a:t>measures</a:t>
            </a:r>
            <a:r>
              <a:rPr sz="800" spc="-30" dirty="0">
                <a:cs typeface="Graphik Regular"/>
              </a:rPr>
              <a:t> </a:t>
            </a:r>
            <a:r>
              <a:rPr sz="800" spc="-10" dirty="0">
                <a:cs typeface="Graphik Regular"/>
              </a:rPr>
              <a:t>attached</a:t>
            </a:r>
            <a:r>
              <a:rPr sz="800" spc="-25" dirty="0">
                <a:cs typeface="Graphik Regular"/>
              </a:rPr>
              <a:t> </a:t>
            </a:r>
            <a:br>
              <a:rPr lang="en-GB" sz="800" spc="-25" dirty="0">
                <a:cs typeface="Graphik Regular"/>
              </a:rPr>
            </a:br>
            <a:r>
              <a:rPr sz="800" spc="-25" dirty="0">
                <a:cs typeface="Graphik Regular"/>
              </a:rPr>
              <a:t>to</a:t>
            </a:r>
            <a:r>
              <a:rPr sz="800" spc="-10" dirty="0">
                <a:cs typeface="Graphik Regular"/>
              </a:rPr>
              <a:t> the</a:t>
            </a:r>
            <a:r>
              <a:rPr sz="800" spc="-35" dirty="0">
                <a:cs typeface="Graphik Regular"/>
              </a:rPr>
              <a:t> </a:t>
            </a:r>
            <a:r>
              <a:rPr sz="800" spc="-10" dirty="0">
                <a:cs typeface="Graphik Regular"/>
              </a:rPr>
              <a:t>SPZ</a:t>
            </a:r>
            <a:r>
              <a:rPr sz="800" spc="-35" dirty="0">
                <a:cs typeface="Graphik Regular"/>
              </a:rPr>
              <a:t> </a:t>
            </a:r>
            <a:r>
              <a:rPr sz="800" spc="-10" dirty="0">
                <a:cs typeface="Graphik Regular"/>
              </a:rPr>
              <a:t>to</a:t>
            </a:r>
            <a:r>
              <a:rPr sz="800" spc="-35" dirty="0">
                <a:cs typeface="Graphik Regular"/>
              </a:rPr>
              <a:t> </a:t>
            </a:r>
            <a:r>
              <a:rPr sz="800" spc="-10" dirty="0">
                <a:cs typeface="Graphik Regular"/>
              </a:rPr>
              <a:t>secure</a:t>
            </a:r>
            <a:r>
              <a:rPr sz="800" spc="-35" dirty="0">
                <a:cs typeface="Graphik Regular"/>
              </a:rPr>
              <a:t> </a:t>
            </a:r>
            <a:r>
              <a:rPr sz="800" spc="-10" dirty="0">
                <a:cs typeface="Graphik Regular"/>
              </a:rPr>
              <a:t>quality</a:t>
            </a:r>
            <a:r>
              <a:rPr sz="800" spc="-35" dirty="0">
                <a:cs typeface="Graphik Regular"/>
              </a:rPr>
              <a:t> </a:t>
            </a:r>
            <a:r>
              <a:rPr sz="800" spc="-10" dirty="0">
                <a:cs typeface="Graphik Regular"/>
              </a:rPr>
              <a:t>development,</a:t>
            </a:r>
            <a:r>
              <a:rPr sz="800" spc="-35" dirty="0">
                <a:cs typeface="Graphik Regular"/>
              </a:rPr>
              <a:t> </a:t>
            </a:r>
            <a:r>
              <a:rPr sz="800" spc="-10" dirty="0">
                <a:cs typeface="Graphik Regular"/>
              </a:rPr>
              <a:t>and</a:t>
            </a:r>
            <a:r>
              <a:rPr sz="800" spc="-35" dirty="0">
                <a:cs typeface="Graphik Regular"/>
              </a:rPr>
              <a:t> </a:t>
            </a:r>
            <a:r>
              <a:rPr sz="800" spc="-20" dirty="0">
                <a:cs typeface="Graphik Regular"/>
              </a:rPr>
              <a:t>avoid</a:t>
            </a:r>
            <a:r>
              <a:rPr sz="800" spc="-35" dirty="0">
                <a:cs typeface="Graphik Regular"/>
              </a:rPr>
              <a:t> </a:t>
            </a:r>
            <a:r>
              <a:rPr sz="800" spc="-10" dirty="0">
                <a:cs typeface="Graphik Regular"/>
              </a:rPr>
              <a:t>negative </a:t>
            </a:r>
            <a:endParaRPr lang="en-GB" sz="800" spc="-10" dirty="0">
              <a:cs typeface="Graphik Regular"/>
            </a:endParaRPr>
          </a:p>
          <a:p>
            <a:pPr marR="78105">
              <a:lnSpc>
                <a:spcPts val="960"/>
              </a:lnSpc>
            </a:pPr>
            <a:r>
              <a:rPr sz="800" spc="-10" dirty="0">
                <a:cs typeface="Graphik Regular"/>
              </a:rPr>
              <a:t>impacts</a:t>
            </a:r>
            <a:r>
              <a:rPr sz="800" spc="-40" dirty="0">
                <a:cs typeface="Graphik Regular"/>
              </a:rPr>
              <a:t> </a:t>
            </a:r>
            <a:r>
              <a:rPr sz="800" spc="-10" dirty="0">
                <a:cs typeface="Graphik Regular"/>
              </a:rPr>
              <a:t>on</a:t>
            </a:r>
            <a:r>
              <a:rPr sz="800" spc="-35" dirty="0">
                <a:cs typeface="Graphik Regular"/>
              </a:rPr>
              <a:t> </a:t>
            </a:r>
            <a:r>
              <a:rPr sz="800" spc="-10" dirty="0">
                <a:cs typeface="Graphik Regular"/>
              </a:rPr>
              <a:t>people</a:t>
            </a:r>
            <a:r>
              <a:rPr sz="800" spc="-35" dirty="0">
                <a:cs typeface="Graphik Regular"/>
              </a:rPr>
              <a:t> </a:t>
            </a:r>
            <a:r>
              <a:rPr sz="800" spc="-10" dirty="0">
                <a:cs typeface="Graphik Regular"/>
              </a:rPr>
              <a:t>and</a:t>
            </a:r>
            <a:r>
              <a:rPr sz="800" spc="-35" dirty="0">
                <a:cs typeface="Graphik Regular"/>
              </a:rPr>
              <a:t> </a:t>
            </a:r>
            <a:r>
              <a:rPr sz="800" spc="-10" dirty="0">
                <a:cs typeface="Graphik Regular"/>
              </a:rPr>
              <a:t>the</a:t>
            </a:r>
            <a:r>
              <a:rPr sz="800" spc="-35" dirty="0">
                <a:cs typeface="Graphik Regular"/>
              </a:rPr>
              <a:t> </a:t>
            </a:r>
            <a:r>
              <a:rPr sz="800" spc="-10" dirty="0">
                <a:cs typeface="Graphik Regular"/>
              </a:rPr>
              <a:t>environment.</a:t>
            </a:r>
            <a:endParaRPr sz="800" dirty="0">
              <a:cs typeface="Graphik Regular"/>
            </a:endParaRPr>
          </a:p>
          <a:p>
            <a:pPr>
              <a:lnSpc>
                <a:spcPts val="960"/>
              </a:lnSpc>
              <a:spcBef>
                <a:spcPts val="245"/>
              </a:spcBef>
            </a:pPr>
            <a:endParaRPr sz="800" dirty="0">
              <a:cs typeface="Graphik Regular"/>
            </a:endParaRPr>
          </a:p>
          <a:p>
            <a:pPr marR="423545">
              <a:lnSpc>
                <a:spcPts val="1300"/>
              </a:lnSpc>
              <a:spcAft>
                <a:spcPts val="300"/>
              </a:spcAft>
            </a:pPr>
            <a:r>
              <a:rPr sz="1100" b="1" spc="-30" dirty="0">
                <a:cs typeface="Graphik Semibold"/>
              </a:rPr>
              <a:t>Demolition</a:t>
            </a:r>
            <a:r>
              <a:rPr sz="1100" b="1" spc="-25" dirty="0">
                <a:cs typeface="Graphik Semibold"/>
              </a:rPr>
              <a:t> </a:t>
            </a:r>
            <a:r>
              <a:rPr sz="1100" b="1" spc="-10" dirty="0">
                <a:cs typeface="Graphik Semibold"/>
              </a:rPr>
              <a:t>/</a:t>
            </a:r>
            <a:r>
              <a:rPr sz="1100" b="1" spc="-20" dirty="0">
                <a:cs typeface="Graphik Semibold"/>
              </a:rPr>
              <a:t> </a:t>
            </a:r>
            <a:r>
              <a:rPr sz="1100" b="1" spc="-10" dirty="0">
                <a:cs typeface="Graphik Semibold"/>
              </a:rPr>
              <a:t>Construction </a:t>
            </a:r>
            <a:r>
              <a:rPr sz="1100" b="1" spc="-30" dirty="0">
                <a:cs typeface="Graphik Semibold"/>
              </a:rPr>
              <a:t>Environmental</a:t>
            </a:r>
            <a:r>
              <a:rPr sz="1100" b="1" spc="5" dirty="0">
                <a:cs typeface="Graphik Semibold"/>
              </a:rPr>
              <a:t> </a:t>
            </a:r>
            <a:r>
              <a:rPr sz="1100" b="1" spc="-30" dirty="0">
                <a:cs typeface="Graphik Semibold"/>
              </a:rPr>
              <a:t>Management</a:t>
            </a:r>
            <a:r>
              <a:rPr sz="1100" b="1" spc="10" dirty="0">
                <a:cs typeface="Graphik Semibold"/>
              </a:rPr>
              <a:t> </a:t>
            </a:r>
            <a:r>
              <a:rPr sz="1100" b="1" spc="-20" dirty="0">
                <a:cs typeface="Graphik Semibold"/>
              </a:rPr>
              <a:t>Plan </a:t>
            </a:r>
            <a:r>
              <a:rPr sz="1100" b="1" spc="-10" dirty="0">
                <a:cs typeface="Graphik Semibold"/>
              </a:rPr>
              <a:t>–</a:t>
            </a:r>
            <a:r>
              <a:rPr sz="1100" b="1" spc="-70" dirty="0">
                <a:cs typeface="Graphik Semibold"/>
              </a:rPr>
              <a:t> </a:t>
            </a:r>
            <a:r>
              <a:rPr sz="1100" b="1" spc="-10" dirty="0">
                <a:cs typeface="Graphik Semibold"/>
              </a:rPr>
              <a:t>(DCEMP)</a:t>
            </a:r>
            <a:endParaRPr sz="1100" dirty="0">
              <a:cs typeface="Graphik Semibold"/>
            </a:endParaRPr>
          </a:p>
          <a:p>
            <a:pPr marR="5080">
              <a:lnSpc>
                <a:spcPts val="960"/>
              </a:lnSpc>
            </a:pPr>
            <a:r>
              <a:rPr sz="800" spc="-10" dirty="0">
                <a:cs typeface="Graphik Regular"/>
              </a:rPr>
              <a:t>A</a:t>
            </a:r>
            <a:r>
              <a:rPr sz="800" spc="-35" dirty="0">
                <a:cs typeface="Graphik Regular"/>
              </a:rPr>
              <a:t> </a:t>
            </a:r>
            <a:r>
              <a:rPr sz="800" spc="-10" dirty="0">
                <a:cs typeface="Graphik Regular"/>
              </a:rPr>
              <a:t>DCEMP</a:t>
            </a:r>
            <a:r>
              <a:rPr sz="800" spc="-35" dirty="0">
                <a:cs typeface="Graphik Regular"/>
              </a:rPr>
              <a:t> </a:t>
            </a:r>
            <a:r>
              <a:rPr sz="800" spc="-10" dirty="0">
                <a:cs typeface="Graphik Regular"/>
              </a:rPr>
              <a:t>outlines</a:t>
            </a:r>
            <a:r>
              <a:rPr sz="800" spc="-35" dirty="0">
                <a:cs typeface="Graphik Regular"/>
              </a:rPr>
              <a:t> </a:t>
            </a:r>
            <a:r>
              <a:rPr sz="800" spc="-20" dirty="0">
                <a:cs typeface="Graphik Regular"/>
              </a:rPr>
              <a:t>how</a:t>
            </a:r>
            <a:r>
              <a:rPr sz="800" spc="-30" dirty="0">
                <a:cs typeface="Graphik Regular"/>
              </a:rPr>
              <a:t> </a:t>
            </a:r>
            <a:r>
              <a:rPr sz="800" spc="-10" dirty="0">
                <a:cs typeface="Graphik Regular"/>
              </a:rPr>
              <a:t>SEGRO</a:t>
            </a:r>
            <a:r>
              <a:rPr sz="800" spc="-35" dirty="0">
                <a:cs typeface="Graphik Regular"/>
              </a:rPr>
              <a:t> </a:t>
            </a:r>
            <a:r>
              <a:rPr sz="800" spc="-10" dirty="0">
                <a:cs typeface="Graphik Regular"/>
              </a:rPr>
              <a:t>will</a:t>
            </a:r>
            <a:r>
              <a:rPr sz="800" spc="-35" dirty="0">
                <a:cs typeface="Graphik Regular"/>
              </a:rPr>
              <a:t> </a:t>
            </a:r>
            <a:r>
              <a:rPr sz="800" spc="-10" dirty="0">
                <a:cs typeface="Graphik Regular"/>
              </a:rPr>
              <a:t>minimise</a:t>
            </a:r>
            <a:r>
              <a:rPr sz="800" spc="-35" dirty="0">
                <a:cs typeface="Graphik Regular"/>
              </a:rPr>
              <a:t> </a:t>
            </a:r>
            <a:r>
              <a:rPr sz="800" spc="-20" dirty="0">
                <a:cs typeface="Graphik Regular"/>
              </a:rPr>
              <a:t>any</a:t>
            </a:r>
            <a:r>
              <a:rPr sz="800" spc="-30" dirty="0">
                <a:cs typeface="Graphik Regular"/>
              </a:rPr>
              <a:t> </a:t>
            </a:r>
            <a:r>
              <a:rPr sz="800" spc="-10" dirty="0">
                <a:cs typeface="Graphik Regular"/>
              </a:rPr>
              <a:t>negative </a:t>
            </a:r>
            <a:endParaRPr lang="en-GB" sz="800" spc="-10" dirty="0">
              <a:cs typeface="Graphik Regular"/>
            </a:endParaRPr>
          </a:p>
          <a:p>
            <a:pPr marR="5080">
              <a:lnSpc>
                <a:spcPts val="960"/>
              </a:lnSpc>
            </a:pPr>
            <a:r>
              <a:rPr sz="800" spc="-10" dirty="0">
                <a:cs typeface="Graphik Regular"/>
              </a:rPr>
              <a:t>environmental</a:t>
            </a:r>
            <a:r>
              <a:rPr sz="800" spc="-35" dirty="0">
                <a:cs typeface="Graphik Regular"/>
              </a:rPr>
              <a:t> </a:t>
            </a:r>
            <a:r>
              <a:rPr sz="800" spc="-10" dirty="0">
                <a:cs typeface="Graphik Regular"/>
              </a:rPr>
              <a:t>impacts</a:t>
            </a:r>
            <a:r>
              <a:rPr sz="800" spc="-35" dirty="0">
                <a:cs typeface="Graphik Regular"/>
              </a:rPr>
              <a:t> </a:t>
            </a:r>
            <a:r>
              <a:rPr sz="800" spc="-10" dirty="0">
                <a:cs typeface="Graphik Regular"/>
              </a:rPr>
              <a:t>of</a:t>
            </a:r>
            <a:r>
              <a:rPr sz="800" spc="-30" dirty="0">
                <a:cs typeface="Graphik Regular"/>
              </a:rPr>
              <a:t> </a:t>
            </a:r>
            <a:r>
              <a:rPr sz="800" spc="-10" dirty="0">
                <a:cs typeface="Graphik Regular"/>
              </a:rPr>
              <a:t>construction</a:t>
            </a:r>
            <a:r>
              <a:rPr sz="800" spc="-35" dirty="0">
                <a:cs typeface="Graphik Regular"/>
              </a:rPr>
              <a:t> </a:t>
            </a:r>
            <a:r>
              <a:rPr sz="800" spc="-10" dirty="0">
                <a:cs typeface="Graphik Regular"/>
              </a:rPr>
              <a:t>projects</a:t>
            </a:r>
            <a:r>
              <a:rPr sz="800" spc="-35" dirty="0">
                <a:cs typeface="Graphik Regular"/>
              </a:rPr>
              <a:t> </a:t>
            </a:r>
            <a:r>
              <a:rPr sz="800" spc="-10" dirty="0">
                <a:cs typeface="Graphik Regular"/>
              </a:rPr>
              <a:t>and</a:t>
            </a:r>
            <a:r>
              <a:rPr sz="800" spc="-30" dirty="0">
                <a:cs typeface="Graphik Regular"/>
              </a:rPr>
              <a:t> </a:t>
            </a:r>
            <a:r>
              <a:rPr sz="800" spc="-10" dirty="0">
                <a:cs typeface="Graphik Regular"/>
              </a:rPr>
              <a:t>comply </a:t>
            </a:r>
            <a:endParaRPr lang="en-GB" sz="800" spc="-10" dirty="0">
              <a:cs typeface="Graphik Regular"/>
            </a:endParaRPr>
          </a:p>
          <a:p>
            <a:pPr marR="5080">
              <a:lnSpc>
                <a:spcPts val="960"/>
              </a:lnSpc>
            </a:pPr>
            <a:r>
              <a:rPr sz="800" spc="-10" dirty="0">
                <a:cs typeface="Graphik Regular"/>
              </a:rPr>
              <a:t>with</a:t>
            </a:r>
            <a:r>
              <a:rPr sz="800" spc="-25" dirty="0">
                <a:cs typeface="Graphik Regular"/>
              </a:rPr>
              <a:t> </a:t>
            </a:r>
            <a:r>
              <a:rPr sz="800" spc="-20" dirty="0">
                <a:cs typeface="Graphik Regular"/>
              </a:rPr>
              <a:t>any</a:t>
            </a:r>
            <a:r>
              <a:rPr sz="800" spc="-25" dirty="0">
                <a:cs typeface="Graphik Regular"/>
              </a:rPr>
              <a:t> </a:t>
            </a:r>
            <a:r>
              <a:rPr sz="800" spc="-20" dirty="0">
                <a:cs typeface="Graphik Regular"/>
              </a:rPr>
              <a:t>relevant</a:t>
            </a:r>
            <a:r>
              <a:rPr sz="800" spc="-25" dirty="0">
                <a:cs typeface="Graphik Regular"/>
              </a:rPr>
              <a:t> </a:t>
            </a:r>
            <a:r>
              <a:rPr sz="800" spc="-10" dirty="0">
                <a:cs typeface="Graphik Regular"/>
              </a:rPr>
              <a:t>environmental</a:t>
            </a:r>
            <a:r>
              <a:rPr sz="800" spc="-20" dirty="0">
                <a:cs typeface="Graphik Regular"/>
              </a:rPr>
              <a:t> </a:t>
            </a:r>
            <a:r>
              <a:rPr sz="800" spc="-10" dirty="0">
                <a:cs typeface="Graphik Regular"/>
              </a:rPr>
              <a:t>legislation.</a:t>
            </a:r>
            <a:endParaRPr sz="800" dirty="0">
              <a:cs typeface="Graphik Regular"/>
            </a:endParaRPr>
          </a:p>
          <a:p>
            <a:pPr>
              <a:lnSpc>
                <a:spcPts val="960"/>
              </a:lnSpc>
              <a:spcBef>
                <a:spcPts val="245"/>
              </a:spcBef>
            </a:pPr>
            <a:endParaRPr sz="800" dirty="0">
              <a:cs typeface="Graphik Regular"/>
            </a:endParaRPr>
          </a:p>
          <a:p>
            <a:pPr marR="14604">
              <a:lnSpc>
                <a:spcPts val="1300"/>
              </a:lnSpc>
              <a:spcAft>
                <a:spcPts val="300"/>
              </a:spcAft>
            </a:pPr>
            <a:r>
              <a:rPr sz="1100" b="1" spc="-30" dirty="0">
                <a:cs typeface="Graphik Semibold"/>
              </a:rPr>
              <a:t>Construction</a:t>
            </a:r>
            <a:r>
              <a:rPr sz="1100" b="1" spc="15" dirty="0">
                <a:cs typeface="Graphik Semibold"/>
              </a:rPr>
              <a:t> </a:t>
            </a:r>
            <a:r>
              <a:rPr sz="1100" b="1" spc="-55" dirty="0">
                <a:cs typeface="Graphik Semibold"/>
              </a:rPr>
              <a:t>Traffic</a:t>
            </a:r>
            <a:r>
              <a:rPr sz="1100" b="1" spc="20" dirty="0">
                <a:cs typeface="Graphik Semibold"/>
              </a:rPr>
              <a:t> </a:t>
            </a:r>
            <a:r>
              <a:rPr sz="1100" b="1" spc="-30" dirty="0">
                <a:cs typeface="Graphik Semibold"/>
              </a:rPr>
              <a:t>Management</a:t>
            </a:r>
            <a:r>
              <a:rPr sz="1100" b="1" spc="20" dirty="0">
                <a:cs typeface="Graphik Semibold"/>
              </a:rPr>
              <a:t> </a:t>
            </a:r>
            <a:r>
              <a:rPr sz="1100" b="1" spc="-20" dirty="0">
                <a:cs typeface="Graphik Semibold"/>
              </a:rPr>
              <a:t>Plan </a:t>
            </a:r>
            <a:br>
              <a:rPr lang="en-GB" sz="1100" b="1" spc="-20" dirty="0">
                <a:cs typeface="Graphik Semibold"/>
              </a:rPr>
            </a:br>
            <a:r>
              <a:rPr sz="1100" b="1" spc="-10" dirty="0">
                <a:cs typeface="Graphik Semibold"/>
              </a:rPr>
              <a:t>(CTMP)</a:t>
            </a:r>
            <a:endParaRPr sz="1100" dirty="0">
              <a:cs typeface="Graphik Semibold"/>
            </a:endParaRPr>
          </a:p>
          <a:p>
            <a:pPr marR="342265">
              <a:lnSpc>
                <a:spcPts val="960"/>
              </a:lnSpc>
            </a:pPr>
            <a:r>
              <a:rPr sz="800" spc="-10" dirty="0">
                <a:cs typeface="Graphik Regular"/>
              </a:rPr>
              <a:t>A</a:t>
            </a:r>
            <a:r>
              <a:rPr sz="800" spc="-40" dirty="0">
                <a:cs typeface="Graphik Regular"/>
              </a:rPr>
              <a:t> </a:t>
            </a:r>
            <a:r>
              <a:rPr sz="800" spc="-10" dirty="0">
                <a:cs typeface="Graphik Regular"/>
              </a:rPr>
              <a:t>CTMP</a:t>
            </a:r>
            <a:r>
              <a:rPr sz="800" spc="-40" dirty="0">
                <a:cs typeface="Graphik Regular"/>
              </a:rPr>
              <a:t> </a:t>
            </a:r>
            <a:r>
              <a:rPr sz="800" spc="-10" dirty="0">
                <a:cs typeface="Graphik Regular"/>
              </a:rPr>
              <a:t>outlines</a:t>
            </a:r>
            <a:r>
              <a:rPr sz="800" spc="-40" dirty="0">
                <a:cs typeface="Graphik Regular"/>
              </a:rPr>
              <a:t> </a:t>
            </a:r>
            <a:r>
              <a:rPr sz="800" spc="-10" dirty="0">
                <a:cs typeface="Graphik Regular"/>
              </a:rPr>
              <a:t>steps</a:t>
            </a:r>
            <a:r>
              <a:rPr sz="800" spc="-40" dirty="0">
                <a:cs typeface="Graphik Regular"/>
              </a:rPr>
              <a:t> </a:t>
            </a:r>
            <a:r>
              <a:rPr sz="800" spc="-10" dirty="0">
                <a:cs typeface="Graphik Regular"/>
              </a:rPr>
              <a:t>to</a:t>
            </a:r>
            <a:r>
              <a:rPr sz="800" spc="-40" dirty="0">
                <a:cs typeface="Graphik Regular"/>
              </a:rPr>
              <a:t> </a:t>
            </a:r>
            <a:r>
              <a:rPr sz="800" spc="-10" dirty="0">
                <a:cs typeface="Graphik Regular"/>
              </a:rPr>
              <a:t>safely</a:t>
            </a:r>
            <a:r>
              <a:rPr sz="800" spc="-40" dirty="0">
                <a:cs typeface="Graphik Regular"/>
              </a:rPr>
              <a:t> </a:t>
            </a:r>
            <a:r>
              <a:rPr sz="800" spc="-10" dirty="0">
                <a:cs typeface="Graphik Regular"/>
              </a:rPr>
              <a:t>manage</a:t>
            </a:r>
            <a:r>
              <a:rPr sz="800" spc="-35" dirty="0">
                <a:cs typeface="Graphik Regular"/>
              </a:rPr>
              <a:t> </a:t>
            </a:r>
            <a:r>
              <a:rPr sz="800" spc="-10" dirty="0">
                <a:cs typeface="Graphik Regular"/>
              </a:rPr>
              <a:t>the</a:t>
            </a:r>
            <a:r>
              <a:rPr sz="800" spc="-40" dirty="0">
                <a:cs typeface="Graphik Regular"/>
              </a:rPr>
              <a:t> </a:t>
            </a:r>
            <a:r>
              <a:rPr sz="800" spc="-20" dirty="0">
                <a:cs typeface="Graphik Regular"/>
              </a:rPr>
              <a:t>flow</a:t>
            </a:r>
            <a:r>
              <a:rPr sz="800" spc="-40" dirty="0">
                <a:cs typeface="Graphik Regular"/>
              </a:rPr>
              <a:t> </a:t>
            </a:r>
            <a:br>
              <a:rPr lang="en-GB" sz="800" spc="-40" dirty="0">
                <a:cs typeface="Graphik Regular"/>
              </a:rPr>
            </a:br>
            <a:r>
              <a:rPr sz="800" spc="-25" dirty="0">
                <a:cs typeface="Graphik Regular"/>
              </a:rPr>
              <a:t>of</a:t>
            </a:r>
            <a:r>
              <a:rPr lang="en-GB" sz="800" spc="-25" dirty="0">
                <a:cs typeface="Graphik Regular"/>
              </a:rPr>
              <a:t> </a:t>
            </a:r>
            <a:r>
              <a:rPr sz="800" spc="-25" dirty="0">
                <a:cs typeface="Graphik Regular"/>
              </a:rPr>
              <a:t>traffic</a:t>
            </a:r>
            <a:r>
              <a:rPr sz="800" spc="-35" dirty="0">
                <a:cs typeface="Graphik Regular"/>
              </a:rPr>
              <a:t> </a:t>
            </a:r>
            <a:r>
              <a:rPr sz="800" spc="-10" dirty="0">
                <a:cs typeface="Graphik Regular"/>
              </a:rPr>
              <a:t>around</a:t>
            </a:r>
            <a:r>
              <a:rPr sz="800" spc="-35" dirty="0">
                <a:cs typeface="Graphik Regular"/>
              </a:rPr>
              <a:t> </a:t>
            </a:r>
            <a:r>
              <a:rPr sz="800" spc="-10" dirty="0">
                <a:cs typeface="Graphik Regular"/>
              </a:rPr>
              <a:t>a</a:t>
            </a:r>
            <a:r>
              <a:rPr sz="800" spc="-35" dirty="0">
                <a:cs typeface="Graphik Regular"/>
              </a:rPr>
              <a:t> </a:t>
            </a:r>
            <a:r>
              <a:rPr sz="800" spc="-10" dirty="0">
                <a:cs typeface="Graphik Regular"/>
              </a:rPr>
              <a:t>construction</a:t>
            </a:r>
            <a:r>
              <a:rPr sz="800" spc="-35" dirty="0">
                <a:cs typeface="Graphik Regular"/>
              </a:rPr>
              <a:t> </a:t>
            </a:r>
            <a:r>
              <a:rPr sz="800" spc="-10" dirty="0">
                <a:cs typeface="Graphik Regular"/>
              </a:rPr>
              <a:t>site,</a:t>
            </a:r>
            <a:r>
              <a:rPr sz="800" spc="-35" dirty="0">
                <a:cs typeface="Graphik Regular"/>
              </a:rPr>
              <a:t> </a:t>
            </a:r>
            <a:r>
              <a:rPr sz="800" spc="-10" dirty="0">
                <a:cs typeface="Graphik Regular"/>
              </a:rPr>
              <a:t>including</a:t>
            </a:r>
            <a:r>
              <a:rPr sz="800" spc="-35" dirty="0">
                <a:cs typeface="Graphik Regular"/>
              </a:rPr>
              <a:t> </a:t>
            </a:r>
            <a:r>
              <a:rPr sz="800" spc="-10" dirty="0">
                <a:cs typeface="Graphik Regular"/>
              </a:rPr>
              <a:t>routing</a:t>
            </a:r>
            <a:r>
              <a:rPr sz="800" spc="-35" dirty="0">
                <a:cs typeface="Graphik Regular"/>
              </a:rPr>
              <a:t> </a:t>
            </a:r>
            <a:br>
              <a:rPr lang="en-GB" sz="800" spc="-35" dirty="0">
                <a:cs typeface="Graphik Regular"/>
              </a:rPr>
            </a:br>
            <a:r>
              <a:rPr sz="800" spc="-25" dirty="0">
                <a:cs typeface="Graphik Regular"/>
              </a:rPr>
              <a:t>of</a:t>
            </a:r>
            <a:r>
              <a:rPr sz="800" spc="-10" dirty="0">
                <a:cs typeface="Graphik Regular"/>
              </a:rPr>
              <a:t> construction vehicles.</a:t>
            </a:r>
            <a:endParaRPr lang="en-GB" sz="800" spc="-10" dirty="0">
              <a:cs typeface="Graphik Regular"/>
            </a:endParaRPr>
          </a:p>
          <a:p>
            <a:pPr marR="342265">
              <a:lnSpc>
                <a:spcPts val="960"/>
              </a:lnSpc>
            </a:pPr>
            <a:endParaRPr lang="en-GB" sz="800" spc="-10" dirty="0">
              <a:cs typeface="Graphik Regular"/>
            </a:endParaRPr>
          </a:p>
          <a:p>
            <a:pPr marR="14604">
              <a:lnSpc>
                <a:spcPts val="1300"/>
              </a:lnSpc>
              <a:spcAft>
                <a:spcPts val="300"/>
              </a:spcAft>
            </a:pPr>
            <a:r>
              <a:rPr lang="en-GB" sz="1100" b="1" spc="-30" dirty="0"/>
              <a:t>Written Scheme of Investigation (WSI) </a:t>
            </a:r>
          </a:p>
          <a:p>
            <a:pPr marR="342265">
              <a:lnSpc>
                <a:spcPts val="960"/>
              </a:lnSpc>
            </a:pPr>
            <a:r>
              <a:rPr lang="en-GB" sz="800" dirty="0"/>
              <a:t>The WSI identifies areas where further archaeological investigation is required within the boundary of the </a:t>
            </a:r>
            <a:br>
              <a:rPr lang="en-GB" sz="800" dirty="0"/>
            </a:br>
            <a:r>
              <a:rPr lang="en-GB" sz="800" dirty="0"/>
              <a:t>SPZ Scheme. </a:t>
            </a:r>
          </a:p>
          <a:p>
            <a:pPr marR="342265">
              <a:lnSpc>
                <a:spcPts val="960"/>
              </a:lnSpc>
            </a:pPr>
            <a:endParaRPr sz="800" spc="-35" dirty="0"/>
          </a:p>
          <a:p>
            <a:pPr marR="69215">
              <a:lnSpc>
                <a:spcPts val="960"/>
              </a:lnSpc>
            </a:pPr>
            <a:r>
              <a:rPr sz="1100" b="1" spc="-25" dirty="0">
                <a:cs typeface="Graphik Semibold"/>
              </a:rPr>
              <a:t>All documents </a:t>
            </a:r>
            <a:r>
              <a:rPr sz="1100" b="1" spc="-30" dirty="0">
                <a:cs typeface="Graphik Semibold"/>
              </a:rPr>
              <a:t>are</a:t>
            </a:r>
            <a:r>
              <a:rPr sz="1100" b="1" spc="-20" dirty="0">
                <a:cs typeface="Graphik Semibold"/>
              </a:rPr>
              <a:t> </a:t>
            </a:r>
            <a:r>
              <a:rPr sz="1100" b="1" spc="-35" dirty="0">
                <a:cs typeface="Graphik Semibold"/>
              </a:rPr>
              <a:t>available</a:t>
            </a:r>
            <a:r>
              <a:rPr sz="1100" b="1" spc="-25" dirty="0">
                <a:cs typeface="Graphik Semibold"/>
              </a:rPr>
              <a:t> at </a:t>
            </a:r>
            <a:br>
              <a:rPr lang="en-GB" sz="1100" b="1" spc="-25" dirty="0">
                <a:cs typeface="Graphik Semibold"/>
              </a:rPr>
            </a:br>
            <a:r>
              <a:rPr lang="en-GB" sz="1100" b="1" spc="-35" dirty="0">
                <a:cs typeface="Graphik Regular"/>
                <a:hlinkClick r:id="rId4">
                  <a:extLst>
                    <a:ext uri="{A12FA001-AC4F-418D-AE19-62706E023703}">
                      <ahyp:hlinkClr xmlns:ahyp="http://schemas.microsoft.com/office/drawing/2018/hyperlinkcolor" val="tx"/>
                    </a:ext>
                  </a:extLst>
                </a:hlinkClick>
              </a:rPr>
              <a:t>slough.gov.uk/planningpolicy</a:t>
            </a:r>
            <a:r>
              <a:rPr lang="en-GB" sz="1100" b="1" spc="-35" dirty="0">
                <a:cs typeface="Graphik Regular"/>
              </a:rPr>
              <a:t> </a:t>
            </a:r>
          </a:p>
          <a:p>
            <a:pPr marR="688340">
              <a:lnSpc>
                <a:spcPts val="960"/>
              </a:lnSpc>
            </a:pPr>
            <a:endParaRPr lang="en-GB" sz="800" dirty="0">
              <a:cs typeface="Graphik Semibold"/>
            </a:endParaRPr>
          </a:p>
        </p:txBody>
      </p:sp>
      <p:sp>
        <p:nvSpPr>
          <p:cNvPr id="71" name="object 105">
            <a:extLst>
              <a:ext uri="{FF2B5EF4-FFF2-40B4-BE49-F238E27FC236}">
                <a16:creationId xmlns:a16="http://schemas.microsoft.com/office/drawing/2014/main" id="{813FCABE-E33D-4D55-135D-F8E74D4D9D1B}"/>
              </a:ext>
            </a:extLst>
          </p:cNvPr>
          <p:cNvSpPr txBox="1"/>
          <p:nvPr/>
        </p:nvSpPr>
        <p:spPr>
          <a:xfrm>
            <a:off x="9845689" y="8979465"/>
            <a:ext cx="2682875" cy="214161"/>
          </a:xfrm>
          <a:prstGeom prst="rect">
            <a:avLst/>
          </a:prstGeom>
        </p:spPr>
        <p:txBody>
          <a:bodyPr vert="horz" wrap="square" lIns="0" tIns="8890" rIns="0" bIns="0" rtlCol="0">
            <a:spAutoFit/>
          </a:bodyPr>
          <a:lstStyle/>
          <a:p>
            <a:pPr marL="80010" marR="5080" indent="-67945" algn="r">
              <a:lnSpc>
                <a:spcPts val="800"/>
              </a:lnSpc>
              <a:spcBef>
                <a:spcPts val="70"/>
              </a:spcBef>
            </a:pPr>
            <a:r>
              <a:rPr lang="en-GB" sz="700" spc="-10" dirty="0">
                <a:cs typeface="Graphik Regular"/>
              </a:rPr>
              <a:t>*</a:t>
            </a:r>
            <a:r>
              <a:rPr lang="en-GB" sz="700" spc="-35" dirty="0">
                <a:cs typeface="Graphik Regular"/>
              </a:rPr>
              <a:t> </a:t>
            </a:r>
            <a:r>
              <a:rPr lang="en-GB" sz="700" spc="-20" dirty="0">
                <a:cs typeface="Graphik Regular"/>
              </a:rPr>
              <a:t>Parameter</a:t>
            </a:r>
            <a:r>
              <a:rPr lang="en-GB" sz="700" spc="-30" dirty="0">
                <a:cs typeface="Graphik Regular"/>
              </a:rPr>
              <a:t> </a:t>
            </a:r>
            <a:r>
              <a:rPr lang="en-GB" sz="700" spc="-10" dirty="0">
                <a:cs typeface="Graphik Regular"/>
              </a:rPr>
              <a:t>plans</a:t>
            </a:r>
            <a:r>
              <a:rPr lang="en-GB" sz="700" spc="-30" dirty="0">
                <a:cs typeface="Graphik Regular"/>
              </a:rPr>
              <a:t> </a:t>
            </a:r>
            <a:r>
              <a:rPr lang="en-GB" sz="700" spc="-10" dirty="0">
                <a:cs typeface="Graphik Regular"/>
              </a:rPr>
              <a:t>illustrate</a:t>
            </a:r>
            <a:r>
              <a:rPr lang="en-GB" sz="700" spc="-30" dirty="0">
                <a:cs typeface="Graphik Regular"/>
              </a:rPr>
              <a:t> </a:t>
            </a:r>
            <a:r>
              <a:rPr lang="en-GB" sz="700" spc="-20" dirty="0">
                <a:cs typeface="Graphik Regular"/>
              </a:rPr>
              <a:t>how</a:t>
            </a:r>
            <a:r>
              <a:rPr lang="en-GB" sz="700" spc="-30" dirty="0">
                <a:cs typeface="Graphik Regular"/>
              </a:rPr>
              <a:t> </a:t>
            </a:r>
            <a:r>
              <a:rPr lang="en-GB" sz="700" spc="-10" dirty="0">
                <a:cs typeface="Graphik Regular"/>
              </a:rPr>
              <a:t>the</a:t>
            </a:r>
            <a:r>
              <a:rPr lang="en-GB" sz="700" spc="-30" dirty="0">
                <a:cs typeface="Graphik Regular"/>
              </a:rPr>
              <a:t> </a:t>
            </a:r>
            <a:r>
              <a:rPr lang="en-GB" sz="700" spc="-10" dirty="0">
                <a:cs typeface="Graphik Regular"/>
              </a:rPr>
              <a:t>SPZ</a:t>
            </a:r>
            <a:r>
              <a:rPr lang="en-GB" sz="700" spc="-30" dirty="0">
                <a:cs typeface="Graphik Regular"/>
              </a:rPr>
              <a:t> </a:t>
            </a:r>
            <a:r>
              <a:rPr lang="en-GB" sz="700" spc="-10" dirty="0">
                <a:cs typeface="Graphik Regular"/>
              </a:rPr>
              <a:t>requirements </a:t>
            </a:r>
            <a:br>
              <a:rPr lang="en-GB" sz="700" spc="-10" dirty="0">
                <a:cs typeface="Graphik Regular"/>
              </a:rPr>
            </a:br>
            <a:r>
              <a:rPr lang="en-GB" sz="700" spc="-10" dirty="0">
                <a:cs typeface="Graphik Regular"/>
              </a:rPr>
              <a:t>will</a:t>
            </a:r>
            <a:r>
              <a:rPr lang="en-GB" sz="700" spc="-35" dirty="0">
                <a:cs typeface="Graphik Regular"/>
              </a:rPr>
              <a:t> </a:t>
            </a:r>
            <a:r>
              <a:rPr lang="en-GB" sz="700" spc="-10" dirty="0">
                <a:cs typeface="Graphik Regular"/>
              </a:rPr>
              <a:t>be</a:t>
            </a:r>
            <a:r>
              <a:rPr lang="en-GB" sz="700" spc="-30" dirty="0">
                <a:cs typeface="Graphik Regular"/>
              </a:rPr>
              <a:t> </a:t>
            </a:r>
            <a:r>
              <a:rPr lang="en-GB" sz="700" spc="-10" dirty="0">
                <a:cs typeface="Graphik Regular"/>
              </a:rPr>
              <a:t>applied</a:t>
            </a:r>
            <a:r>
              <a:rPr lang="en-GB" sz="700" spc="-30" dirty="0">
                <a:cs typeface="Graphik Regular"/>
              </a:rPr>
              <a:t> </a:t>
            </a:r>
            <a:r>
              <a:rPr lang="en-GB" sz="700" spc="-10" dirty="0">
                <a:cs typeface="Graphik Regular"/>
              </a:rPr>
              <a:t>in</a:t>
            </a:r>
            <a:r>
              <a:rPr lang="en-GB" sz="700" spc="-35" dirty="0">
                <a:cs typeface="Graphik Regular"/>
              </a:rPr>
              <a:t> </a:t>
            </a:r>
            <a:r>
              <a:rPr lang="en-GB" sz="700" spc="-25" dirty="0">
                <a:cs typeface="Graphik Regular"/>
              </a:rPr>
              <a:t>different</a:t>
            </a:r>
            <a:r>
              <a:rPr lang="en-GB" sz="700" spc="-30" dirty="0">
                <a:cs typeface="Graphik Regular"/>
              </a:rPr>
              <a:t> </a:t>
            </a:r>
            <a:r>
              <a:rPr lang="en-GB" sz="700" spc="-10" dirty="0">
                <a:cs typeface="Graphik Regular"/>
              </a:rPr>
              <a:t>areas</a:t>
            </a:r>
            <a:r>
              <a:rPr lang="en-GB" sz="700" spc="-30" dirty="0">
                <a:cs typeface="Graphik Regular"/>
              </a:rPr>
              <a:t> </a:t>
            </a:r>
            <a:r>
              <a:rPr lang="en-GB" sz="700" spc="-10" dirty="0">
                <a:cs typeface="Graphik Regular"/>
              </a:rPr>
              <a:t>of</a:t>
            </a:r>
            <a:r>
              <a:rPr lang="en-GB" sz="700" spc="-30" dirty="0">
                <a:cs typeface="Graphik Regular"/>
              </a:rPr>
              <a:t> </a:t>
            </a:r>
            <a:r>
              <a:rPr lang="en-GB" sz="700" spc="-10" dirty="0">
                <a:cs typeface="Graphik Regular"/>
              </a:rPr>
              <a:t>the</a:t>
            </a:r>
            <a:r>
              <a:rPr lang="en-GB" sz="700" spc="-35" dirty="0">
                <a:cs typeface="Graphik Regular"/>
              </a:rPr>
              <a:t> </a:t>
            </a:r>
            <a:r>
              <a:rPr lang="en-GB" sz="700" spc="-10" dirty="0">
                <a:cs typeface="Graphik Regular"/>
              </a:rPr>
              <a:t>Estate</a:t>
            </a:r>
            <a:endParaRPr lang="en-GB" sz="700" dirty="0">
              <a:cs typeface="Graphik Regular"/>
            </a:endParaRPr>
          </a:p>
        </p:txBody>
      </p:sp>
    </p:spTree>
    <p:extLst>
      <p:ext uri="{BB962C8B-B14F-4D97-AF65-F5344CB8AC3E}">
        <p14:creationId xmlns:p14="http://schemas.microsoft.com/office/powerpoint/2010/main" val="150009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E63F2A0-4B48-FFBD-13E2-4596DE55B885}"/>
              </a:ext>
            </a:extLst>
          </p:cNvPr>
          <p:cNvSpPr>
            <a:spLocks noGrp="1"/>
          </p:cNvSpPr>
          <p:nvPr>
            <p:ph type="title"/>
          </p:nvPr>
        </p:nvSpPr>
        <p:spPr>
          <a:xfrm>
            <a:off x="530225" y="779463"/>
            <a:ext cx="4585114" cy="1219200"/>
          </a:xfrm>
        </p:spPr>
        <p:txBody>
          <a:bodyPr>
            <a:noAutofit/>
          </a:bodyPr>
          <a:lstStyle/>
          <a:p>
            <a:r>
              <a:rPr lang="en-US" dirty="0"/>
              <a:t>ATTRACTING AND RETAINING INDUSTRIAL BUSINESSES</a:t>
            </a:r>
          </a:p>
        </p:txBody>
      </p:sp>
      <p:pic>
        <p:nvPicPr>
          <p:cNvPr id="23" name="object 2">
            <a:extLst>
              <a:ext uri="{FF2B5EF4-FFF2-40B4-BE49-F238E27FC236}">
                <a16:creationId xmlns:a16="http://schemas.microsoft.com/office/drawing/2014/main" id="{11BC4DF3-390C-A1DB-6782-F29F3B39A63A}"/>
              </a:ext>
            </a:extLst>
          </p:cNvPr>
          <p:cNvPicPr/>
          <p:nvPr/>
        </p:nvPicPr>
        <p:blipFill>
          <a:blip r:embed="rId2" cstate="screen">
            <a:extLst>
              <a:ext uri="{28A0092B-C50C-407E-A947-70E740481C1C}">
                <a14:useLocalDpi xmlns:a14="http://schemas.microsoft.com/office/drawing/2010/main"/>
              </a:ext>
            </a:extLst>
          </a:blip>
          <a:stretch>
            <a:fillRect/>
          </a:stretch>
        </p:blipFill>
        <p:spPr>
          <a:xfrm>
            <a:off x="3327648" y="2389698"/>
            <a:ext cx="2559174" cy="1844310"/>
          </a:xfrm>
          <a:prstGeom prst="rect">
            <a:avLst/>
          </a:prstGeom>
        </p:spPr>
      </p:pic>
      <p:pic>
        <p:nvPicPr>
          <p:cNvPr id="24" name="object 8">
            <a:extLst>
              <a:ext uri="{FF2B5EF4-FFF2-40B4-BE49-F238E27FC236}">
                <a16:creationId xmlns:a16="http://schemas.microsoft.com/office/drawing/2014/main" id="{46BF1477-7A41-22A7-3F5E-F7B65E3ADABD}"/>
              </a:ext>
            </a:extLst>
          </p:cNvPr>
          <p:cNvPicPr/>
          <p:nvPr/>
        </p:nvPicPr>
        <p:blipFill>
          <a:blip r:embed="rId3" cstate="screen">
            <a:extLst>
              <a:ext uri="{28A0092B-C50C-407E-A947-70E740481C1C}">
                <a14:useLocalDpi xmlns:a14="http://schemas.microsoft.com/office/drawing/2010/main"/>
              </a:ext>
            </a:extLst>
          </a:blip>
          <a:stretch>
            <a:fillRect/>
          </a:stretch>
        </p:blipFill>
        <p:spPr>
          <a:xfrm>
            <a:off x="6922690" y="4662219"/>
            <a:ext cx="2559174" cy="1844299"/>
          </a:xfrm>
          <a:prstGeom prst="rect">
            <a:avLst/>
          </a:prstGeom>
        </p:spPr>
      </p:pic>
      <p:pic>
        <p:nvPicPr>
          <p:cNvPr id="25" name="object 9">
            <a:extLst>
              <a:ext uri="{FF2B5EF4-FFF2-40B4-BE49-F238E27FC236}">
                <a16:creationId xmlns:a16="http://schemas.microsoft.com/office/drawing/2014/main" id="{0DE53875-DA41-1379-9A3A-3636AE9A08B3}"/>
              </a:ext>
            </a:extLst>
          </p:cNvPr>
          <p:cNvPicPr/>
          <p:nvPr/>
        </p:nvPicPr>
        <p:blipFill>
          <a:blip r:embed="rId4" cstate="screen">
            <a:extLst>
              <a:ext uri="{28A0092B-C50C-407E-A947-70E740481C1C}">
                <a14:useLocalDpi xmlns:a14="http://schemas.microsoft.com/office/drawing/2010/main"/>
              </a:ext>
            </a:extLst>
          </a:blip>
          <a:stretch>
            <a:fillRect/>
          </a:stretch>
        </p:blipFill>
        <p:spPr>
          <a:xfrm>
            <a:off x="9725592" y="4662219"/>
            <a:ext cx="2559174" cy="1844299"/>
          </a:xfrm>
          <a:prstGeom prst="rect">
            <a:avLst/>
          </a:prstGeom>
        </p:spPr>
      </p:pic>
      <p:pic>
        <p:nvPicPr>
          <p:cNvPr id="26" name="object 10">
            <a:extLst>
              <a:ext uri="{FF2B5EF4-FFF2-40B4-BE49-F238E27FC236}">
                <a16:creationId xmlns:a16="http://schemas.microsoft.com/office/drawing/2014/main" id="{58A2872D-47F5-FABA-8DBD-6CA7857447FC}"/>
              </a:ext>
            </a:extLst>
          </p:cNvPr>
          <p:cNvPicPr/>
          <p:nvPr/>
        </p:nvPicPr>
        <p:blipFill>
          <a:blip r:embed="rId5" cstate="screen">
            <a:extLst>
              <a:ext uri="{28A0092B-C50C-407E-A947-70E740481C1C}">
                <a14:useLocalDpi xmlns:a14="http://schemas.microsoft.com/office/drawing/2010/main"/>
              </a:ext>
            </a:extLst>
          </a:blip>
          <a:stretch>
            <a:fillRect/>
          </a:stretch>
        </p:blipFill>
        <p:spPr>
          <a:xfrm>
            <a:off x="6922690" y="6796118"/>
            <a:ext cx="2559174" cy="1844299"/>
          </a:xfrm>
          <a:prstGeom prst="rect">
            <a:avLst/>
          </a:prstGeom>
        </p:spPr>
      </p:pic>
      <p:pic>
        <p:nvPicPr>
          <p:cNvPr id="27" name="object 11">
            <a:extLst>
              <a:ext uri="{FF2B5EF4-FFF2-40B4-BE49-F238E27FC236}">
                <a16:creationId xmlns:a16="http://schemas.microsoft.com/office/drawing/2014/main" id="{7F331098-C44D-83BF-37AD-545A9BDD4E20}"/>
              </a:ext>
            </a:extLst>
          </p:cNvPr>
          <p:cNvPicPr/>
          <p:nvPr/>
        </p:nvPicPr>
        <p:blipFill>
          <a:blip r:embed="rId6" cstate="screen">
            <a:extLst>
              <a:ext uri="{28A0092B-C50C-407E-A947-70E740481C1C}">
                <a14:useLocalDpi xmlns:a14="http://schemas.microsoft.com/office/drawing/2010/main"/>
              </a:ext>
            </a:extLst>
          </a:blip>
          <a:stretch>
            <a:fillRect/>
          </a:stretch>
        </p:blipFill>
        <p:spPr>
          <a:xfrm>
            <a:off x="9725592" y="6796118"/>
            <a:ext cx="2559174" cy="1844299"/>
          </a:xfrm>
          <a:prstGeom prst="rect">
            <a:avLst/>
          </a:prstGeom>
        </p:spPr>
      </p:pic>
      <p:pic>
        <p:nvPicPr>
          <p:cNvPr id="28" name="object 49">
            <a:extLst>
              <a:ext uri="{FF2B5EF4-FFF2-40B4-BE49-F238E27FC236}">
                <a16:creationId xmlns:a16="http://schemas.microsoft.com/office/drawing/2014/main" id="{275DC437-3DE7-5EA1-BF1C-9011ED2D9B53}"/>
              </a:ext>
            </a:extLst>
          </p:cNvPr>
          <p:cNvPicPr/>
          <p:nvPr/>
        </p:nvPicPr>
        <p:blipFill>
          <a:blip r:embed="rId7" cstate="screen">
            <a:extLst>
              <a:ext uri="{28A0092B-C50C-407E-A947-70E740481C1C}">
                <a14:useLocalDpi xmlns:a14="http://schemas.microsoft.com/office/drawing/2010/main"/>
              </a:ext>
            </a:extLst>
          </a:blip>
          <a:stretch>
            <a:fillRect/>
          </a:stretch>
        </p:blipFill>
        <p:spPr>
          <a:xfrm>
            <a:off x="6922690" y="2389698"/>
            <a:ext cx="2559174" cy="1844310"/>
          </a:xfrm>
          <a:prstGeom prst="rect">
            <a:avLst/>
          </a:prstGeom>
        </p:spPr>
      </p:pic>
      <p:sp>
        <p:nvSpPr>
          <p:cNvPr id="39" name="object 4">
            <a:extLst>
              <a:ext uri="{FF2B5EF4-FFF2-40B4-BE49-F238E27FC236}">
                <a16:creationId xmlns:a16="http://schemas.microsoft.com/office/drawing/2014/main" id="{17B9CDE2-4A12-FBAB-0469-E0E1B17D7F9E}"/>
              </a:ext>
            </a:extLst>
          </p:cNvPr>
          <p:cNvSpPr txBox="1"/>
          <p:nvPr/>
        </p:nvSpPr>
        <p:spPr>
          <a:xfrm>
            <a:off x="9729585" y="1902852"/>
            <a:ext cx="2619169" cy="2607380"/>
          </a:xfrm>
          <a:prstGeom prst="rect">
            <a:avLst/>
          </a:prstGeom>
        </p:spPr>
        <p:txBody>
          <a:bodyPr vert="horz" wrap="square" lIns="0" tIns="0" rIns="0" bIns="0" rtlCol="0">
            <a:spAutoFit/>
          </a:bodyPr>
          <a:lstStyle/>
          <a:p>
            <a:pPr>
              <a:lnSpc>
                <a:spcPts val="1300"/>
              </a:lnSpc>
              <a:spcAft>
                <a:spcPts val="300"/>
              </a:spcAft>
            </a:pPr>
            <a:r>
              <a:rPr sz="1100" b="1" spc="-30" dirty="0">
                <a:cs typeface="Graphik Semibold"/>
              </a:rPr>
              <a:t>An</a:t>
            </a:r>
            <a:r>
              <a:rPr sz="1100" b="1" spc="-50" dirty="0">
                <a:cs typeface="Graphik Semibold"/>
              </a:rPr>
              <a:t> </a:t>
            </a:r>
            <a:r>
              <a:rPr sz="1100" b="1" spc="-30" dirty="0">
                <a:cs typeface="Graphik Semibold"/>
              </a:rPr>
              <a:t>area</a:t>
            </a:r>
            <a:r>
              <a:rPr sz="1100" b="1" spc="-50" dirty="0">
                <a:cs typeface="Graphik Semibold"/>
              </a:rPr>
              <a:t> </a:t>
            </a:r>
            <a:r>
              <a:rPr sz="1100" b="1" spc="-25" dirty="0">
                <a:cs typeface="Graphik Semibold"/>
              </a:rPr>
              <a:t>in</a:t>
            </a:r>
            <a:r>
              <a:rPr sz="1100" b="1" spc="-45" dirty="0">
                <a:cs typeface="Graphik Semibold"/>
              </a:rPr>
              <a:t> </a:t>
            </a:r>
            <a:r>
              <a:rPr sz="1100" b="1" spc="-25" dirty="0">
                <a:cs typeface="Graphik Semibold"/>
              </a:rPr>
              <a:t>high</a:t>
            </a:r>
            <a:r>
              <a:rPr sz="1100" b="1" spc="-50" dirty="0">
                <a:cs typeface="Graphik Semibold"/>
              </a:rPr>
              <a:t> </a:t>
            </a:r>
            <a:r>
              <a:rPr sz="1100" b="1" spc="-10" dirty="0">
                <a:cs typeface="Graphik Semibold"/>
              </a:rPr>
              <a:t>demand</a:t>
            </a:r>
            <a:endParaRPr sz="1100" dirty="0">
              <a:cs typeface="Graphik Semibold"/>
            </a:endParaRPr>
          </a:p>
          <a:p>
            <a:pPr marR="5080">
              <a:lnSpc>
                <a:spcPts val="960"/>
              </a:lnSpc>
              <a:spcAft>
                <a:spcPts val="600"/>
              </a:spcAft>
            </a:pPr>
            <a:r>
              <a:rPr sz="800" spc="-10" dirty="0">
                <a:cs typeface="Graphik Regular"/>
              </a:rPr>
              <a:t>There</a:t>
            </a:r>
            <a:r>
              <a:rPr sz="800" spc="-45" dirty="0">
                <a:cs typeface="Graphik Regular"/>
              </a:rPr>
              <a:t> </a:t>
            </a:r>
            <a:r>
              <a:rPr sz="800" spc="-10" dirty="0">
                <a:cs typeface="Graphik Regular"/>
              </a:rPr>
              <a:t>remains</a:t>
            </a:r>
            <a:r>
              <a:rPr sz="800" spc="-40" dirty="0">
                <a:cs typeface="Graphik Regular"/>
              </a:rPr>
              <a:t> </a:t>
            </a:r>
            <a:r>
              <a:rPr sz="800" spc="-20" dirty="0">
                <a:cs typeface="Graphik Regular"/>
              </a:rPr>
              <a:t>high</a:t>
            </a:r>
            <a:r>
              <a:rPr sz="800" spc="-40" dirty="0">
                <a:cs typeface="Graphik Regular"/>
              </a:rPr>
              <a:t> </a:t>
            </a:r>
            <a:r>
              <a:rPr sz="800" spc="-10" dirty="0">
                <a:cs typeface="Graphik Regular"/>
              </a:rPr>
              <a:t>demand</a:t>
            </a:r>
            <a:r>
              <a:rPr sz="800" spc="-40" dirty="0">
                <a:cs typeface="Graphik Regular"/>
              </a:rPr>
              <a:t> </a:t>
            </a:r>
            <a:r>
              <a:rPr sz="800" spc="-10" dirty="0">
                <a:cs typeface="Graphik Regular"/>
              </a:rPr>
              <a:t>for</a:t>
            </a:r>
            <a:r>
              <a:rPr sz="800" spc="-40" dirty="0">
                <a:cs typeface="Graphik Regular"/>
              </a:rPr>
              <a:t> </a:t>
            </a:r>
            <a:r>
              <a:rPr sz="800" spc="-10" dirty="0">
                <a:cs typeface="Graphik Regular"/>
              </a:rPr>
              <a:t>modern</a:t>
            </a:r>
            <a:r>
              <a:rPr sz="800" spc="-40" dirty="0">
                <a:cs typeface="Graphik Regular"/>
              </a:rPr>
              <a:t> </a:t>
            </a:r>
            <a:r>
              <a:rPr sz="800" spc="-10" dirty="0">
                <a:cs typeface="Graphik Regular"/>
              </a:rPr>
              <a:t>sustainable industrial</a:t>
            </a:r>
            <a:r>
              <a:rPr sz="800" spc="-40" dirty="0">
                <a:cs typeface="Graphik Regular"/>
              </a:rPr>
              <a:t> </a:t>
            </a:r>
            <a:r>
              <a:rPr sz="800" spc="-10" dirty="0">
                <a:cs typeface="Graphik Regular"/>
              </a:rPr>
              <a:t>space</a:t>
            </a:r>
            <a:r>
              <a:rPr sz="800" spc="-35" dirty="0">
                <a:cs typeface="Graphik Regular"/>
              </a:rPr>
              <a:t> </a:t>
            </a:r>
            <a:r>
              <a:rPr sz="800" spc="-20" dirty="0">
                <a:cs typeface="Graphik Regular"/>
              </a:rPr>
              <a:t>from</a:t>
            </a:r>
            <a:r>
              <a:rPr sz="800" spc="-40" dirty="0">
                <a:cs typeface="Graphik Regular"/>
              </a:rPr>
              <a:t> </a:t>
            </a:r>
            <a:r>
              <a:rPr sz="800" dirty="0">
                <a:cs typeface="Graphik Regular"/>
              </a:rPr>
              <a:t>UK</a:t>
            </a:r>
            <a:r>
              <a:rPr sz="800" spc="-35" dirty="0">
                <a:cs typeface="Graphik Regular"/>
              </a:rPr>
              <a:t> </a:t>
            </a:r>
            <a:r>
              <a:rPr sz="800" spc="-10" dirty="0">
                <a:cs typeface="Graphik Regular"/>
              </a:rPr>
              <a:t>and</a:t>
            </a:r>
            <a:r>
              <a:rPr sz="800" spc="-40" dirty="0">
                <a:cs typeface="Graphik Regular"/>
              </a:rPr>
              <a:t> </a:t>
            </a:r>
            <a:r>
              <a:rPr sz="800" spc="-10" dirty="0">
                <a:cs typeface="Graphik Regular"/>
              </a:rPr>
              <a:t>international</a:t>
            </a:r>
            <a:r>
              <a:rPr sz="800" spc="-35" dirty="0">
                <a:cs typeface="Graphik Regular"/>
              </a:rPr>
              <a:t> </a:t>
            </a:r>
            <a:r>
              <a:rPr sz="800" spc="-10" dirty="0">
                <a:cs typeface="Graphik Regular"/>
              </a:rPr>
              <a:t>businesses operating</a:t>
            </a:r>
            <a:r>
              <a:rPr sz="800" spc="-30" dirty="0">
                <a:cs typeface="Graphik Regular"/>
              </a:rPr>
              <a:t> </a:t>
            </a:r>
            <a:r>
              <a:rPr sz="800" spc="-10" dirty="0">
                <a:cs typeface="Graphik Regular"/>
              </a:rPr>
              <a:t>in</a:t>
            </a:r>
            <a:r>
              <a:rPr sz="800" spc="-30" dirty="0">
                <a:cs typeface="Graphik Regular"/>
              </a:rPr>
              <a:t> </a:t>
            </a:r>
            <a:r>
              <a:rPr sz="800" spc="-10" dirty="0">
                <a:cs typeface="Graphik Regular"/>
              </a:rPr>
              <a:t>technology-led</a:t>
            </a:r>
            <a:r>
              <a:rPr sz="800" spc="-30" dirty="0">
                <a:cs typeface="Graphik Regular"/>
              </a:rPr>
              <a:t> </a:t>
            </a:r>
            <a:r>
              <a:rPr sz="800" spc="-10" dirty="0">
                <a:cs typeface="Graphik Regular"/>
              </a:rPr>
              <a:t>sectors</a:t>
            </a:r>
            <a:r>
              <a:rPr sz="800" spc="-30" dirty="0">
                <a:cs typeface="Graphik Regular"/>
              </a:rPr>
              <a:t> </a:t>
            </a:r>
            <a:r>
              <a:rPr sz="800" spc="-10" dirty="0">
                <a:cs typeface="Graphik Regular"/>
              </a:rPr>
              <a:t>such</a:t>
            </a:r>
            <a:r>
              <a:rPr sz="800" spc="-30" dirty="0">
                <a:cs typeface="Graphik Regular"/>
              </a:rPr>
              <a:t> </a:t>
            </a:r>
            <a:r>
              <a:rPr sz="800" spc="-10" dirty="0">
                <a:cs typeface="Graphik Regular"/>
              </a:rPr>
              <a:t>as</a:t>
            </a:r>
            <a:r>
              <a:rPr sz="800" spc="-25" dirty="0">
                <a:cs typeface="Graphik Regular"/>
              </a:rPr>
              <a:t> </a:t>
            </a:r>
            <a:r>
              <a:rPr sz="800" spc="-20" dirty="0">
                <a:cs typeface="Graphik Regular"/>
              </a:rPr>
              <a:t>high-value </a:t>
            </a:r>
            <a:r>
              <a:rPr sz="800" spc="-10" dirty="0">
                <a:cs typeface="Graphik Regular"/>
              </a:rPr>
              <a:t>manufacturing,</a:t>
            </a:r>
            <a:r>
              <a:rPr sz="800" spc="-30" dirty="0">
                <a:cs typeface="Graphik Regular"/>
              </a:rPr>
              <a:t> </a:t>
            </a:r>
            <a:r>
              <a:rPr sz="800" spc="-10" dirty="0">
                <a:cs typeface="Graphik Regular"/>
              </a:rPr>
              <a:t>data</a:t>
            </a:r>
            <a:r>
              <a:rPr sz="800" spc="-30" dirty="0">
                <a:cs typeface="Graphik Regular"/>
              </a:rPr>
              <a:t> </a:t>
            </a:r>
            <a:r>
              <a:rPr sz="800" spc="-10" dirty="0">
                <a:cs typeface="Graphik Regular"/>
              </a:rPr>
              <a:t>and</a:t>
            </a:r>
            <a:r>
              <a:rPr sz="800" spc="-25" dirty="0">
                <a:cs typeface="Graphik Regular"/>
              </a:rPr>
              <a:t> </a:t>
            </a:r>
            <a:r>
              <a:rPr sz="800" spc="-10" dirty="0">
                <a:cs typeface="Graphik Regular"/>
              </a:rPr>
              <a:t>communications</a:t>
            </a:r>
            <a:r>
              <a:rPr sz="800" spc="-30" dirty="0">
                <a:cs typeface="Graphik Regular"/>
              </a:rPr>
              <a:t> </a:t>
            </a:r>
            <a:r>
              <a:rPr sz="800" spc="-10" dirty="0">
                <a:cs typeface="Graphik Regular"/>
              </a:rPr>
              <a:t>services,</a:t>
            </a:r>
            <a:r>
              <a:rPr sz="800" spc="-25" dirty="0">
                <a:cs typeface="Graphik Regular"/>
              </a:rPr>
              <a:t> and</a:t>
            </a:r>
            <a:r>
              <a:rPr sz="800" spc="-10" dirty="0">
                <a:cs typeface="Graphik Regular"/>
              </a:rPr>
              <a:t> food</a:t>
            </a:r>
            <a:r>
              <a:rPr sz="800" spc="-40" dirty="0">
                <a:cs typeface="Graphik Regular"/>
              </a:rPr>
              <a:t> </a:t>
            </a:r>
            <a:r>
              <a:rPr sz="800" spc="-10" dirty="0">
                <a:cs typeface="Graphik Regular"/>
              </a:rPr>
              <a:t>production.</a:t>
            </a:r>
            <a:r>
              <a:rPr sz="800" spc="-35" dirty="0">
                <a:cs typeface="Graphik Regular"/>
              </a:rPr>
              <a:t> </a:t>
            </a:r>
            <a:r>
              <a:rPr sz="800" spc="-10" dirty="0">
                <a:cs typeface="Graphik Regular"/>
              </a:rPr>
              <a:t>The</a:t>
            </a:r>
            <a:r>
              <a:rPr sz="800" spc="-35" dirty="0">
                <a:cs typeface="Graphik Regular"/>
              </a:rPr>
              <a:t> </a:t>
            </a:r>
            <a:r>
              <a:rPr sz="800" spc="-10" dirty="0">
                <a:cs typeface="Graphik Regular"/>
              </a:rPr>
              <a:t>SPZ</a:t>
            </a:r>
            <a:r>
              <a:rPr sz="800" spc="-35" dirty="0">
                <a:cs typeface="Graphik Regular"/>
              </a:rPr>
              <a:t> </a:t>
            </a:r>
            <a:r>
              <a:rPr sz="800" spc="-10" dirty="0">
                <a:cs typeface="Graphik Regular"/>
              </a:rPr>
              <a:t>will</a:t>
            </a:r>
            <a:r>
              <a:rPr sz="800" spc="-35" dirty="0">
                <a:cs typeface="Graphik Regular"/>
              </a:rPr>
              <a:t> </a:t>
            </a:r>
            <a:r>
              <a:rPr lang="en-GB" sz="800" spc="-10" dirty="0">
                <a:cs typeface="Graphik Regular"/>
              </a:rPr>
              <a:t>allow the Slough Trading Estate</a:t>
            </a:r>
            <a:r>
              <a:rPr sz="800" spc="-35" dirty="0">
                <a:cs typeface="Graphik Regular"/>
              </a:rPr>
              <a:t> </a:t>
            </a:r>
            <a:r>
              <a:rPr sz="800" spc="-10" dirty="0">
                <a:cs typeface="Graphik Regular"/>
              </a:rPr>
              <a:t>to</a:t>
            </a:r>
            <a:r>
              <a:rPr sz="800" spc="-40" dirty="0">
                <a:cs typeface="Graphik Regular"/>
              </a:rPr>
              <a:t> </a:t>
            </a:r>
            <a:r>
              <a:rPr sz="800" spc="-10" dirty="0">
                <a:cs typeface="Graphik Regular"/>
              </a:rPr>
              <a:t>respond quickly</a:t>
            </a:r>
            <a:r>
              <a:rPr sz="800" spc="-40" dirty="0">
                <a:cs typeface="Graphik Regular"/>
              </a:rPr>
              <a:t> </a:t>
            </a:r>
            <a:r>
              <a:rPr sz="800" spc="-10" dirty="0">
                <a:cs typeface="Graphik Regular"/>
              </a:rPr>
              <a:t>and</a:t>
            </a:r>
            <a:r>
              <a:rPr sz="800" spc="-35" dirty="0">
                <a:cs typeface="Graphik Regular"/>
              </a:rPr>
              <a:t> </a:t>
            </a:r>
            <a:r>
              <a:rPr sz="800" spc="-10" dirty="0">
                <a:cs typeface="Graphik Regular"/>
              </a:rPr>
              <a:t>attract</a:t>
            </a:r>
            <a:r>
              <a:rPr sz="800" spc="-40" dirty="0">
                <a:cs typeface="Graphik Regular"/>
              </a:rPr>
              <a:t> </a:t>
            </a:r>
            <a:r>
              <a:rPr sz="800" spc="-10" dirty="0">
                <a:cs typeface="Graphik Regular"/>
              </a:rPr>
              <a:t>new</a:t>
            </a:r>
            <a:r>
              <a:rPr sz="800" spc="-35" dirty="0">
                <a:cs typeface="Graphik Regular"/>
              </a:rPr>
              <a:t> </a:t>
            </a:r>
            <a:r>
              <a:rPr sz="800" spc="-10" dirty="0">
                <a:cs typeface="Graphik Regular"/>
              </a:rPr>
              <a:t>investment</a:t>
            </a:r>
            <a:r>
              <a:rPr sz="800" spc="-35" dirty="0">
                <a:cs typeface="Graphik Regular"/>
              </a:rPr>
              <a:t> </a:t>
            </a:r>
            <a:r>
              <a:rPr sz="800" spc="-20" dirty="0">
                <a:cs typeface="Graphik Regular"/>
              </a:rPr>
              <a:t>from</a:t>
            </a:r>
            <a:r>
              <a:rPr sz="800" spc="-40" dirty="0">
                <a:cs typeface="Graphik Regular"/>
              </a:rPr>
              <a:t> </a:t>
            </a:r>
            <a:r>
              <a:rPr sz="800" spc="-10" dirty="0">
                <a:cs typeface="Graphik Regular"/>
              </a:rPr>
              <a:t>these</a:t>
            </a:r>
            <a:r>
              <a:rPr sz="800" spc="-35" dirty="0">
                <a:cs typeface="Graphik Regular"/>
              </a:rPr>
              <a:t> </a:t>
            </a:r>
            <a:r>
              <a:rPr sz="800" spc="-10" dirty="0">
                <a:cs typeface="Graphik Regular"/>
              </a:rPr>
              <a:t>sectors</a:t>
            </a:r>
            <a:r>
              <a:rPr sz="800" spc="-35" dirty="0">
                <a:cs typeface="Graphik Regular"/>
              </a:rPr>
              <a:t> </a:t>
            </a:r>
            <a:r>
              <a:rPr sz="800" spc="-20" dirty="0">
                <a:cs typeface="Graphik Regular"/>
              </a:rPr>
              <a:t>into </a:t>
            </a:r>
            <a:r>
              <a:rPr sz="800" spc="-10" dirty="0">
                <a:cs typeface="Graphik Regular"/>
              </a:rPr>
              <a:t>Slough</a:t>
            </a:r>
            <a:r>
              <a:rPr sz="800" spc="-40" dirty="0">
                <a:cs typeface="Graphik Regular"/>
              </a:rPr>
              <a:t> </a:t>
            </a:r>
            <a:r>
              <a:rPr sz="800" spc="-10" dirty="0">
                <a:cs typeface="Graphik Regular"/>
              </a:rPr>
              <a:t>to</a:t>
            </a:r>
            <a:r>
              <a:rPr sz="800" spc="-35" dirty="0">
                <a:cs typeface="Graphik Regular"/>
              </a:rPr>
              <a:t> </a:t>
            </a:r>
            <a:r>
              <a:rPr sz="800" spc="-10" dirty="0">
                <a:cs typeface="Graphik Regular"/>
              </a:rPr>
              <a:t>support</a:t>
            </a:r>
            <a:r>
              <a:rPr sz="800" spc="-40" dirty="0">
                <a:cs typeface="Graphik Regular"/>
              </a:rPr>
              <a:t> </a:t>
            </a:r>
            <a:r>
              <a:rPr sz="800" spc="-10" dirty="0">
                <a:cs typeface="Graphik Regular"/>
              </a:rPr>
              <a:t>their</a:t>
            </a:r>
            <a:r>
              <a:rPr sz="800" spc="-35" dirty="0">
                <a:cs typeface="Graphik Regular"/>
              </a:rPr>
              <a:t> </a:t>
            </a:r>
            <a:r>
              <a:rPr sz="800" spc="-10" dirty="0">
                <a:cs typeface="Graphik Regular"/>
              </a:rPr>
              <a:t>growth</a:t>
            </a:r>
            <a:r>
              <a:rPr sz="800" spc="-35" dirty="0">
                <a:cs typeface="Graphik Regular"/>
              </a:rPr>
              <a:t> </a:t>
            </a:r>
            <a:r>
              <a:rPr sz="800" spc="-10" dirty="0">
                <a:cs typeface="Graphik Regular"/>
              </a:rPr>
              <a:t>and</a:t>
            </a:r>
            <a:r>
              <a:rPr sz="800" spc="-40" dirty="0">
                <a:cs typeface="Graphik Regular"/>
              </a:rPr>
              <a:t> </a:t>
            </a:r>
            <a:r>
              <a:rPr sz="800" spc="-10" dirty="0">
                <a:cs typeface="Graphik Regular"/>
              </a:rPr>
              <a:t>net</a:t>
            </a:r>
            <a:r>
              <a:rPr sz="800" spc="-35" dirty="0">
                <a:cs typeface="Graphik Regular"/>
              </a:rPr>
              <a:t> </a:t>
            </a:r>
            <a:r>
              <a:rPr sz="800" spc="-20" dirty="0">
                <a:cs typeface="Graphik Regular"/>
              </a:rPr>
              <a:t>zero</a:t>
            </a:r>
            <a:r>
              <a:rPr sz="800" spc="-35" dirty="0">
                <a:cs typeface="Graphik Regular"/>
              </a:rPr>
              <a:t> </a:t>
            </a:r>
            <a:r>
              <a:rPr sz="800" spc="-10" dirty="0">
                <a:cs typeface="Graphik Regular"/>
              </a:rPr>
              <a:t>aspirations.</a:t>
            </a:r>
            <a:endParaRPr lang="en-GB" sz="800" spc="-10" dirty="0">
              <a:cs typeface="Graphik Regular"/>
            </a:endParaRPr>
          </a:p>
          <a:p>
            <a:pPr marR="140335" algn="just">
              <a:lnSpc>
                <a:spcPts val="960"/>
              </a:lnSpc>
              <a:spcAft>
                <a:spcPts val="600"/>
              </a:spcAft>
            </a:pPr>
            <a:r>
              <a:rPr lang="en-GB" sz="800" spc="-10" dirty="0">
                <a:cs typeface="Graphik Regular"/>
              </a:rPr>
              <a:t>Developments</a:t>
            </a:r>
            <a:r>
              <a:rPr lang="en-GB" sz="800" spc="-20" dirty="0">
                <a:cs typeface="Graphik Regular"/>
              </a:rPr>
              <a:t> that</a:t>
            </a:r>
            <a:r>
              <a:rPr lang="en-GB" sz="800" spc="-15" dirty="0">
                <a:cs typeface="Graphik Regular"/>
              </a:rPr>
              <a:t> </a:t>
            </a:r>
            <a:r>
              <a:rPr lang="en-GB" sz="800" spc="-10" dirty="0">
                <a:cs typeface="Graphik Regular"/>
              </a:rPr>
              <a:t>support</a:t>
            </a:r>
            <a:r>
              <a:rPr lang="en-GB" sz="800" spc="-15" dirty="0">
                <a:cs typeface="Graphik Regular"/>
              </a:rPr>
              <a:t> </a:t>
            </a:r>
            <a:r>
              <a:rPr lang="en-GB" sz="800" spc="-20" dirty="0">
                <a:cs typeface="Graphik Regular"/>
              </a:rPr>
              <a:t>retail,</a:t>
            </a:r>
            <a:r>
              <a:rPr lang="en-GB" sz="800" spc="-15" dirty="0">
                <a:cs typeface="Graphik Regular"/>
              </a:rPr>
              <a:t> </a:t>
            </a:r>
            <a:r>
              <a:rPr lang="en-GB" sz="800" spc="-10" dirty="0">
                <a:cs typeface="Graphik Regular"/>
              </a:rPr>
              <a:t>food</a:t>
            </a:r>
            <a:r>
              <a:rPr lang="en-GB" sz="800" spc="-15" dirty="0">
                <a:cs typeface="Graphik Regular"/>
              </a:rPr>
              <a:t> </a:t>
            </a:r>
            <a:r>
              <a:rPr lang="en-GB" sz="800" spc="-10" dirty="0">
                <a:cs typeface="Graphik Regular"/>
              </a:rPr>
              <a:t>and</a:t>
            </a:r>
            <a:r>
              <a:rPr lang="en-GB" sz="800" spc="-15" dirty="0">
                <a:cs typeface="Graphik Regular"/>
              </a:rPr>
              <a:t> </a:t>
            </a:r>
            <a:r>
              <a:rPr lang="en-GB" sz="800" spc="-20" dirty="0">
                <a:cs typeface="Graphik Regular"/>
              </a:rPr>
              <a:t>drink</a:t>
            </a:r>
            <a:r>
              <a:rPr lang="en-GB" sz="800" spc="-15" dirty="0">
                <a:cs typeface="Graphik Regular"/>
              </a:rPr>
              <a:t> </a:t>
            </a:r>
            <a:r>
              <a:rPr lang="en-GB" sz="800" spc="-25" dirty="0">
                <a:cs typeface="Graphik Regular"/>
              </a:rPr>
              <a:t>and</a:t>
            </a:r>
            <a:r>
              <a:rPr lang="en-GB" sz="800" spc="-10" dirty="0">
                <a:cs typeface="Graphik Regular"/>
              </a:rPr>
              <a:t> commercial</a:t>
            </a:r>
            <a:r>
              <a:rPr lang="en-GB" sz="800" spc="-25" dirty="0">
                <a:cs typeface="Graphik Regular"/>
              </a:rPr>
              <a:t> </a:t>
            </a:r>
            <a:r>
              <a:rPr lang="en-GB" sz="800" spc="-10" dirty="0">
                <a:cs typeface="Graphik Regular"/>
              </a:rPr>
              <a:t>services</a:t>
            </a:r>
            <a:r>
              <a:rPr lang="en-GB" sz="800" spc="-20" dirty="0">
                <a:cs typeface="Graphik Regular"/>
              </a:rPr>
              <a:t> </a:t>
            </a:r>
            <a:r>
              <a:rPr lang="en-GB" sz="800" spc="-10" dirty="0">
                <a:cs typeface="Graphik Regular"/>
              </a:rPr>
              <a:t>(banks,</a:t>
            </a:r>
            <a:r>
              <a:rPr lang="en-GB" sz="800" spc="-20" dirty="0">
                <a:cs typeface="Graphik Regular"/>
              </a:rPr>
              <a:t> </a:t>
            </a:r>
            <a:r>
              <a:rPr lang="en-GB" sz="800" spc="-10" dirty="0">
                <a:cs typeface="Graphik Regular"/>
              </a:rPr>
              <a:t>post</a:t>
            </a:r>
            <a:r>
              <a:rPr lang="en-GB" sz="800" spc="-20" dirty="0">
                <a:cs typeface="Graphik Regular"/>
              </a:rPr>
              <a:t> office, </a:t>
            </a:r>
            <a:r>
              <a:rPr lang="en-GB" sz="800" spc="-25" dirty="0">
                <a:cs typeface="Graphik Regular"/>
              </a:rPr>
              <a:t>etc)</a:t>
            </a:r>
            <a:r>
              <a:rPr lang="en-GB" sz="800" spc="-20" dirty="0">
                <a:cs typeface="Graphik Regular"/>
              </a:rPr>
              <a:t> </a:t>
            </a:r>
            <a:r>
              <a:rPr lang="en-GB" sz="800" spc="-10" dirty="0">
                <a:cs typeface="Graphik Regular"/>
              </a:rPr>
              <a:t>uses</a:t>
            </a:r>
            <a:r>
              <a:rPr lang="en-GB" sz="800" spc="-20" dirty="0">
                <a:cs typeface="Graphik Regular"/>
              </a:rPr>
              <a:t> </a:t>
            </a:r>
            <a:r>
              <a:rPr lang="en-GB" sz="800" spc="-25" dirty="0">
                <a:cs typeface="Graphik Regular"/>
              </a:rPr>
              <a:t>are</a:t>
            </a:r>
            <a:r>
              <a:rPr lang="en-GB" sz="800" spc="-10" dirty="0">
                <a:cs typeface="Graphik Regular"/>
              </a:rPr>
              <a:t> restricted</a:t>
            </a:r>
            <a:r>
              <a:rPr lang="en-GB" sz="800" spc="-25" dirty="0">
                <a:cs typeface="Graphik Regular"/>
              </a:rPr>
              <a:t> </a:t>
            </a:r>
            <a:r>
              <a:rPr lang="en-GB" sz="800" spc="-20" dirty="0">
                <a:cs typeface="Graphik Regular"/>
              </a:rPr>
              <a:t>to </a:t>
            </a:r>
            <a:r>
              <a:rPr lang="en-GB" sz="800" spc="-10" dirty="0">
                <a:cs typeface="Graphik Regular"/>
              </a:rPr>
              <a:t>the</a:t>
            </a:r>
            <a:r>
              <a:rPr lang="en-GB" sz="800" spc="-25" dirty="0">
                <a:cs typeface="Graphik Regular"/>
              </a:rPr>
              <a:t> </a:t>
            </a:r>
            <a:r>
              <a:rPr lang="en-GB" sz="800" spc="-10" dirty="0">
                <a:cs typeface="Graphik Regular"/>
              </a:rPr>
              <a:t>Buckingham</a:t>
            </a:r>
            <a:r>
              <a:rPr lang="en-GB" sz="800" spc="-20" dirty="0">
                <a:cs typeface="Graphik Regular"/>
              </a:rPr>
              <a:t> Centre,</a:t>
            </a:r>
            <a:r>
              <a:rPr lang="en-GB" sz="800" spc="-25" dirty="0">
                <a:cs typeface="Graphik Regular"/>
              </a:rPr>
              <a:t> </a:t>
            </a:r>
            <a:r>
              <a:rPr lang="en-GB" sz="800" spc="-20" dirty="0">
                <a:cs typeface="Graphik Regular"/>
              </a:rPr>
              <a:t>which </a:t>
            </a:r>
            <a:r>
              <a:rPr lang="en-GB" sz="800" spc="-10" dirty="0">
                <a:cs typeface="Graphik Regular"/>
              </a:rPr>
              <a:t>is</a:t>
            </a:r>
            <a:r>
              <a:rPr lang="en-GB" sz="800" spc="-20" dirty="0">
                <a:cs typeface="Graphik Regular"/>
              </a:rPr>
              <a:t> </a:t>
            </a:r>
            <a:r>
              <a:rPr lang="en-GB" sz="800" spc="-10" dirty="0">
                <a:cs typeface="Graphik Regular"/>
              </a:rPr>
              <a:t>located at</a:t>
            </a:r>
            <a:r>
              <a:rPr lang="en-GB" sz="800" spc="-45" dirty="0">
                <a:cs typeface="Graphik Regular"/>
              </a:rPr>
              <a:t> </a:t>
            </a:r>
            <a:r>
              <a:rPr lang="en-GB" sz="800" spc="-10" dirty="0">
                <a:cs typeface="Graphik Regular"/>
              </a:rPr>
              <a:t>the</a:t>
            </a:r>
            <a:r>
              <a:rPr lang="en-GB" sz="800" spc="-40" dirty="0">
                <a:cs typeface="Graphik Regular"/>
              </a:rPr>
              <a:t> </a:t>
            </a:r>
            <a:r>
              <a:rPr lang="en-GB" sz="800" spc="-10" dirty="0">
                <a:cs typeface="Graphik Regular"/>
              </a:rPr>
              <a:t>heart</a:t>
            </a:r>
            <a:r>
              <a:rPr lang="en-GB" sz="800" spc="-45" dirty="0">
                <a:cs typeface="Graphik Regular"/>
              </a:rPr>
              <a:t> </a:t>
            </a:r>
            <a:r>
              <a:rPr lang="en-GB" sz="800" spc="-10" dirty="0">
                <a:cs typeface="Graphik Regular"/>
              </a:rPr>
              <a:t>of</a:t>
            </a:r>
            <a:r>
              <a:rPr lang="en-GB" sz="800" spc="-40" dirty="0">
                <a:cs typeface="Graphik Regular"/>
              </a:rPr>
              <a:t> </a:t>
            </a:r>
            <a:r>
              <a:rPr lang="en-GB" sz="800" spc="-10" dirty="0">
                <a:cs typeface="Graphik Regular"/>
              </a:rPr>
              <a:t>the</a:t>
            </a:r>
            <a:r>
              <a:rPr lang="en-GB" sz="800" spc="-40" dirty="0">
                <a:cs typeface="Graphik Regular"/>
              </a:rPr>
              <a:t> </a:t>
            </a:r>
            <a:r>
              <a:rPr lang="en-GB" sz="800" spc="-10" dirty="0">
                <a:cs typeface="Graphik Regular"/>
              </a:rPr>
              <a:t>Estate.</a:t>
            </a:r>
            <a:endParaRPr lang="en-GB" sz="800" dirty="0">
              <a:cs typeface="Graphik Regular"/>
            </a:endParaRPr>
          </a:p>
          <a:p>
            <a:pPr marR="5080">
              <a:lnSpc>
                <a:spcPts val="960"/>
              </a:lnSpc>
              <a:spcAft>
                <a:spcPts val="600"/>
              </a:spcAft>
            </a:pPr>
            <a:r>
              <a:rPr lang="en-GB" sz="800" spc="-10" dirty="0">
                <a:cs typeface="Graphik Regular"/>
              </a:rPr>
              <a:t>These</a:t>
            </a:r>
            <a:r>
              <a:rPr lang="en-GB" sz="800" spc="-30" dirty="0">
                <a:cs typeface="Graphik Regular"/>
              </a:rPr>
              <a:t> </a:t>
            </a:r>
            <a:r>
              <a:rPr lang="en-GB" sz="800" spc="-10" dirty="0">
                <a:cs typeface="Graphik Regular"/>
              </a:rPr>
              <a:t>uses</a:t>
            </a:r>
            <a:r>
              <a:rPr lang="en-GB" sz="800" spc="-30" dirty="0">
                <a:cs typeface="Graphik Regular"/>
              </a:rPr>
              <a:t> </a:t>
            </a:r>
            <a:r>
              <a:rPr lang="en-GB" sz="800" spc="-10" dirty="0">
                <a:cs typeface="Graphik Regular"/>
              </a:rPr>
              <a:t>provide</a:t>
            </a:r>
            <a:r>
              <a:rPr lang="en-GB" sz="800" spc="-25" dirty="0">
                <a:cs typeface="Graphik Regular"/>
              </a:rPr>
              <a:t> </a:t>
            </a:r>
            <a:r>
              <a:rPr lang="en-GB" sz="800" spc="-10" dirty="0">
                <a:cs typeface="Graphik Regular"/>
              </a:rPr>
              <a:t>essential</a:t>
            </a:r>
            <a:r>
              <a:rPr lang="en-GB" sz="800" spc="-30" dirty="0">
                <a:cs typeface="Graphik Regular"/>
              </a:rPr>
              <a:t> </a:t>
            </a:r>
            <a:r>
              <a:rPr lang="en-GB" sz="800" spc="-10" dirty="0">
                <a:cs typeface="Graphik Regular"/>
              </a:rPr>
              <a:t>services</a:t>
            </a:r>
            <a:r>
              <a:rPr lang="en-GB" sz="800" spc="-25" dirty="0">
                <a:cs typeface="Graphik Regular"/>
              </a:rPr>
              <a:t> </a:t>
            </a:r>
            <a:r>
              <a:rPr lang="en-GB" sz="800" spc="-10" dirty="0">
                <a:cs typeface="Graphik Regular"/>
              </a:rPr>
              <a:t>and</a:t>
            </a:r>
            <a:r>
              <a:rPr lang="en-GB" sz="800" spc="-30" dirty="0">
                <a:cs typeface="Graphik Regular"/>
              </a:rPr>
              <a:t> </a:t>
            </a:r>
            <a:r>
              <a:rPr lang="en-GB" sz="800" spc="-10" dirty="0">
                <a:cs typeface="Graphik Regular"/>
              </a:rPr>
              <a:t>amenities</a:t>
            </a:r>
            <a:r>
              <a:rPr lang="en-GB" sz="800" spc="-30" dirty="0">
                <a:cs typeface="Graphik Regular"/>
              </a:rPr>
              <a:t> </a:t>
            </a:r>
            <a:r>
              <a:rPr lang="en-GB" sz="800" spc="-20" dirty="0">
                <a:cs typeface="Graphik Regular"/>
              </a:rPr>
              <a:t>that </a:t>
            </a:r>
            <a:r>
              <a:rPr lang="en-GB" sz="800" spc="-10" dirty="0">
                <a:cs typeface="Graphik Regular"/>
              </a:rPr>
              <a:t>will</a:t>
            </a:r>
            <a:r>
              <a:rPr lang="en-GB" sz="800" spc="-35" dirty="0">
                <a:cs typeface="Graphik Regular"/>
              </a:rPr>
              <a:t> </a:t>
            </a:r>
            <a:r>
              <a:rPr lang="en-GB" sz="800" spc="-10" dirty="0">
                <a:cs typeface="Graphik Regular"/>
              </a:rPr>
              <a:t>support</a:t>
            </a:r>
            <a:r>
              <a:rPr lang="en-GB" sz="800" spc="-35" dirty="0">
                <a:cs typeface="Graphik Regular"/>
              </a:rPr>
              <a:t> </a:t>
            </a:r>
            <a:r>
              <a:rPr lang="en-GB" sz="800" spc="-10" dirty="0">
                <a:cs typeface="Graphik Regular"/>
              </a:rPr>
              <a:t>a</a:t>
            </a:r>
            <a:r>
              <a:rPr lang="en-GB" sz="800" spc="-30" dirty="0">
                <a:cs typeface="Graphik Regular"/>
              </a:rPr>
              <a:t> </a:t>
            </a:r>
            <a:r>
              <a:rPr lang="en-GB" sz="800" spc="-10" dirty="0">
                <a:cs typeface="Graphik Regular"/>
              </a:rPr>
              <a:t>thriving</a:t>
            </a:r>
            <a:r>
              <a:rPr lang="en-GB" sz="800" spc="-35" dirty="0">
                <a:cs typeface="Graphik Regular"/>
              </a:rPr>
              <a:t> </a:t>
            </a:r>
            <a:r>
              <a:rPr lang="en-GB" sz="800" spc="-10" dirty="0">
                <a:cs typeface="Graphik Regular"/>
              </a:rPr>
              <a:t>business</a:t>
            </a:r>
            <a:r>
              <a:rPr lang="en-GB" sz="800" spc="-30" dirty="0">
                <a:cs typeface="Graphik Regular"/>
              </a:rPr>
              <a:t> </a:t>
            </a:r>
            <a:r>
              <a:rPr lang="en-GB" sz="800" spc="-10" dirty="0">
                <a:cs typeface="Graphik Regular"/>
              </a:rPr>
              <a:t>destination</a:t>
            </a:r>
            <a:r>
              <a:rPr lang="en-GB" sz="800" spc="-35" dirty="0">
                <a:cs typeface="Graphik Regular"/>
              </a:rPr>
              <a:t> </a:t>
            </a:r>
            <a:r>
              <a:rPr lang="en-GB" sz="800" spc="-10" dirty="0">
                <a:cs typeface="Graphik Regular"/>
              </a:rPr>
              <a:t>that</a:t>
            </a:r>
            <a:r>
              <a:rPr lang="en-GB" sz="800" spc="-35" dirty="0">
                <a:cs typeface="Graphik Regular"/>
              </a:rPr>
              <a:t> </a:t>
            </a:r>
            <a:r>
              <a:rPr lang="en-GB" sz="800" spc="-10" dirty="0">
                <a:cs typeface="Graphik Regular"/>
              </a:rPr>
              <a:t>is</a:t>
            </a:r>
            <a:r>
              <a:rPr lang="en-GB" sz="800" spc="-30" dirty="0">
                <a:cs typeface="Graphik Regular"/>
              </a:rPr>
              <a:t> </a:t>
            </a:r>
            <a:r>
              <a:rPr lang="en-GB" sz="800" spc="-20" dirty="0">
                <a:cs typeface="Graphik Regular"/>
              </a:rPr>
              <a:t>home </a:t>
            </a:r>
            <a:r>
              <a:rPr lang="en-GB" sz="800" spc="-10" dirty="0">
                <a:cs typeface="Graphik Regular"/>
              </a:rPr>
              <a:t>to</a:t>
            </a:r>
            <a:r>
              <a:rPr lang="en-GB" sz="800" spc="-35" dirty="0">
                <a:cs typeface="Graphik Regular"/>
              </a:rPr>
              <a:t> </a:t>
            </a:r>
            <a:r>
              <a:rPr lang="en-GB" sz="800" spc="-10" dirty="0">
                <a:cs typeface="Graphik Regular"/>
              </a:rPr>
              <a:t>350</a:t>
            </a:r>
            <a:r>
              <a:rPr lang="en-GB" sz="800" spc="-35" dirty="0">
                <a:cs typeface="Graphik Regular"/>
              </a:rPr>
              <a:t> </a:t>
            </a:r>
            <a:r>
              <a:rPr lang="en-GB" sz="800" spc="-10" dirty="0">
                <a:cs typeface="Graphik Regular"/>
              </a:rPr>
              <a:t>customers</a:t>
            </a:r>
            <a:r>
              <a:rPr lang="en-GB" sz="800" spc="-35" dirty="0">
                <a:cs typeface="Graphik Regular"/>
              </a:rPr>
              <a:t> </a:t>
            </a:r>
            <a:r>
              <a:rPr lang="en-GB" sz="800" spc="-10" dirty="0">
                <a:cs typeface="Graphik Regular"/>
              </a:rPr>
              <a:t>and</a:t>
            </a:r>
            <a:r>
              <a:rPr lang="en-GB" sz="800" spc="-30" dirty="0">
                <a:cs typeface="Graphik Regular"/>
              </a:rPr>
              <a:t> </a:t>
            </a:r>
            <a:r>
              <a:rPr lang="en-GB" sz="800" spc="-20" dirty="0">
                <a:cs typeface="Graphik Regular"/>
              </a:rPr>
              <a:t>over</a:t>
            </a:r>
            <a:r>
              <a:rPr lang="en-GB" sz="800" spc="-35" dirty="0">
                <a:cs typeface="Graphik Regular"/>
              </a:rPr>
              <a:t> </a:t>
            </a:r>
            <a:r>
              <a:rPr lang="en-GB" sz="800" spc="-10" dirty="0">
                <a:cs typeface="Graphik Regular"/>
              </a:rPr>
              <a:t>15,000</a:t>
            </a:r>
            <a:r>
              <a:rPr lang="en-GB" sz="800" spc="-35" dirty="0">
                <a:cs typeface="Graphik Regular"/>
              </a:rPr>
              <a:t> </a:t>
            </a:r>
            <a:r>
              <a:rPr lang="en-GB" sz="800" spc="-10" dirty="0">
                <a:cs typeface="Graphik Regular"/>
              </a:rPr>
              <a:t>workers.</a:t>
            </a:r>
            <a:endParaRPr lang="en-GB" sz="800" dirty="0">
              <a:cs typeface="Graphik Regular"/>
            </a:endParaRPr>
          </a:p>
          <a:p>
            <a:pPr marR="128905">
              <a:lnSpc>
                <a:spcPts val="960"/>
              </a:lnSpc>
              <a:spcAft>
                <a:spcPts val="600"/>
              </a:spcAft>
            </a:pPr>
            <a:r>
              <a:rPr lang="en-GB" sz="800" spc="-10" dirty="0">
                <a:cs typeface="Graphik Regular"/>
              </a:rPr>
              <a:t>Development</a:t>
            </a:r>
            <a:r>
              <a:rPr lang="en-GB" sz="800" spc="-35" dirty="0">
                <a:cs typeface="Graphik Regular"/>
              </a:rPr>
              <a:t> </a:t>
            </a:r>
            <a:r>
              <a:rPr lang="en-GB" sz="800" spc="-10" dirty="0">
                <a:cs typeface="Graphik Regular"/>
              </a:rPr>
              <a:t>of</a:t>
            </a:r>
            <a:r>
              <a:rPr lang="en-GB" sz="800" spc="-35" dirty="0">
                <a:cs typeface="Graphik Regular"/>
              </a:rPr>
              <a:t> </a:t>
            </a:r>
            <a:r>
              <a:rPr lang="en-GB" sz="800" spc="-10" dirty="0">
                <a:cs typeface="Graphik Regular"/>
              </a:rPr>
              <a:t>homes</a:t>
            </a:r>
            <a:r>
              <a:rPr lang="en-GB" sz="800" spc="-35" dirty="0">
                <a:cs typeface="Graphik Regular"/>
              </a:rPr>
              <a:t> </a:t>
            </a:r>
            <a:r>
              <a:rPr lang="en-GB" sz="800" spc="-10" dirty="0">
                <a:cs typeface="Graphik Regular"/>
              </a:rPr>
              <a:t>and</a:t>
            </a:r>
            <a:r>
              <a:rPr lang="en-GB" sz="800" spc="-35" dirty="0">
                <a:cs typeface="Graphik Regular"/>
              </a:rPr>
              <a:t> </a:t>
            </a:r>
            <a:r>
              <a:rPr lang="en-GB" sz="800" spc="-20" dirty="0">
                <a:cs typeface="Graphik Regular"/>
              </a:rPr>
              <a:t>offices</a:t>
            </a:r>
            <a:r>
              <a:rPr lang="en-GB" sz="800" spc="-30" dirty="0">
                <a:cs typeface="Graphik Regular"/>
              </a:rPr>
              <a:t> </a:t>
            </a:r>
            <a:r>
              <a:rPr lang="en-GB" sz="800" spc="-10" dirty="0">
                <a:cs typeface="Graphik Regular"/>
              </a:rPr>
              <a:t>will</a:t>
            </a:r>
            <a:r>
              <a:rPr lang="en-GB" sz="800" spc="-35" dirty="0">
                <a:cs typeface="Graphik Regular"/>
              </a:rPr>
              <a:t> </a:t>
            </a:r>
            <a:r>
              <a:rPr lang="en-GB" sz="800" spc="-10" dirty="0">
                <a:cs typeface="Graphik Regular"/>
              </a:rPr>
              <a:t>not</a:t>
            </a:r>
            <a:r>
              <a:rPr lang="en-GB" sz="800" spc="-35" dirty="0">
                <a:cs typeface="Graphik Regular"/>
              </a:rPr>
              <a:t> </a:t>
            </a:r>
            <a:r>
              <a:rPr lang="en-GB" sz="800" spc="-10" dirty="0">
                <a:cs typeface="Graphik Regular"/>
              </a:rPr>
              <a:t>be</a:t>
            </a:r>
            <a:r>
              <a:rPr lang="en-GB" sz="800" spc="-35" dirty="0">
                <a:cs typeface="Graphik Regular"/>
              </a:rPr>
              <a:t> </a:t>
            </a:r>
            <a:r>
              <a:rPr lang="en-GB" sz="800" spc="-10" dirty="0">
                <a:cs typeface="Graphik Regular"/>
              </a:rPr>
              <a:t>allowed under</a:t>
            </a:r>
            <a:r>
              <a:rPr lang="en-GB" sz="800" spc="-35" dirty="0">
                <a:cs typeface="Graphik Regular"/>
              </a:rPr>
              <a:t> </a:t>
            </a:r>
            <a:r>
              <a:rPr lang="en-GB" sz="800" spc="-10" dirty="0">
                <a:cs typeface="Graphik Regular"/>
              </a:rPr>
              <a:t>the</a:t>
            </a:r>
            <a:r>
              <a:rPr lang="en-GB" sz="800" spc="-35" dirty="0">
                <a:cs typeface="Graphik Regular"/>
              </a:rPr>
              <a:t> </a:t>
            </a:r>
            <a:r>
              <a:rPr lang="en-GB" sz="800" spc="-10" dirty="0">
                <a:cs typeface="Graphik Regular"/>
              </a:rPr>
              <a:t>permitted</a:t>
            </a:r>
            <a:r>
              <a:rPr lang="en-GB" sz="800" spc="-30" dirty="0">
                <a:cs typeface="Graphik Regular"/>
              </a:rPr>
              <a:t> </a:t>
            </a:r>
            <a:r>
              <a:rPr lang="en-GB" sz="800" spc="-20" dirty="0">
                <a:cs typeface="Graphik Regular"/>
              </a:rPr>
              <a:t>uses.</a:t>
            </a:r>
            <a:endParaRPr lang="en-GB" sz="800" dirty="0">
              <a:cs typeface="Graphik Regular"/>
            </a:endParaRPr>
          </a:p>
        </p:txBody>
      </p:sp>
      <p:sp>
        <p:nvSpPr>
          <p:cNvPr id="45" name="object 4">
            <a:extLst>
              <a:ext uri="{FF2B5EF4-FFF2-40B4-BE49-F238E27FC236}">
                <a16:creationId xmlns:a16="http://schemas.microsoft.com/office/drawing/2014/main" id="{BA05F34D-4368-D80B-F8E4-4DA85EEDCE59}"/>
              </a:ext>
            </a:extLst>
          </p:cNvPr>
          <p:cNvSpPr txBox="1"/>
          <p:nvPr/>
        </p:nvSpPr>
        <p:spPr>
          <a:xfrm>
            <a:off x="6922690" y="4274487"/>
            <a:ext cx="1736198" cy="119520"/>
          </a:xfrm>
          <a:prstGeom prst="rect">
            <a:avLst/>
          </a:prstGeom>
        </p:spPr>
        <p:txBody>
          <a:bodyPr vert="horz" wrap="square" lIns="0" tIns="0" rIns="0" bIns="0" rtlCol="0">
            <a:spAutoFit/>
          </a:bodyPr>
          <a:lstStyle/>
          <a:p>
            <a:pPr marR="5080">
              <a:lnSpc>
                <a:spcPts val="960"/>
              </a:lnSpc>
            </a:pPr>
            <a:r>
              <a:rPr lang="en-GB" sz="800" spc="-10" dirty="0">
                <a:cs typeface="Graphik Regular"/>
              </a:rPr>
              <a:t>R &amp; K Enterprise </a:t>
            </a:r>
            <a:endParaRPr lang="en-GB" sz="800" dirty="0">
              <a:cs typeface="Graphik Regular"/>
            </a:endParaRPr>
          </a:p>
        </p:txBody>
      </p:sp>
      <p:sp>
        <p:nvSpPr>
          <p:cNvPr id="46" name="object 4">
            <a:extLst>
              <a:ext uri="{FF2B5EF4-FFF2-40B4-BE49-F238E27FC236}">
                <a16:creationId xmlns:a16="http://schemas.microsoft.com/office/drawing/2014/main" id="{694202CE-F038-8D48-C981-79A2F6F8CD12}"/>
              </a:ext>
            </a:extLst>
          </p:cNvPr>
          <p:cNvSpPr txBox="1"/>
          <p:nvPr/>
        </p:nvSpPr>
        <p:spPr>
          <a:xfrm>
            <a:off x="6922690" y="6549467"/>
            <a:ext cx="1736198" cy="119520"/>
          </a:xfrm>
          <a:prstGeom prst="rect">
            <a:avLst/>
          </a:prstGeom>
        </p:spPr>
        <p:txBody>
          <a:bodyPr vert="horz" wrap="square" lIns="0" tIns="0" rIns="0" bIns="0" rtlCol="0">
            <a:spAutoFit/>
          </a:bodyPr>
          <a:lstStyle/>
          <a:p>
            <a:pPr marR="5080">
              <a:lnSpc>
                <a:spcPts val="960"/>
              </a:lnSpc>
            </a:pPr>
            <a:r>
              <a:rPr lang="en-GB" sz="800" spc="-10" dirty="0">
                <a:cs typeface="Graphik Regular"/>
              </a:rPr>
              <a:t>Octopus Energy</a:t>
            </a:r>
            <a:endParaRPr lang="en-GB" sz="800" dirty="0">
              <a:cs typeface="Graphik Regular"/>
            </a:endParaRPr>
          </a:p>
        </p:txBody>
      </p:sp>
      <p:sp>
        <p:nvSpPr>
          <p:cNvPr id="47" name="object 4">
            <a:extLst>
              <a:ext uri="{FF2B5EF4-FFF2-40B4-BE49-F238E27FC236}">
                <a16:creationId xmlns:a16="http://schemas.microsoft.com/office/drawing/2014/main" id="{68E7355E-5A15-2A87-4A39-375C103F6E96}"/>
              </a:ext>
            </a:extLst>
          </p:cNvPr>
          <p:cNvSpPr txBox="1"/>
          <p:nvPr/>
        </p:nvSpPr>
        <p:spPr>
          <a:xfrm>
            <a:off x="6922690" y="8681227"/>
            <a:ext cx="1736198" cy="119520"/>
          </a:xfrm>
          <a:prstGeom prst="rect">
            <a:avLst/>
          </a:prstGeom>
        </p:spPr>
        <p:txBody>
          <a:bodyPr vert="horz" wrap="square" lIns="0" tIns="0" rIns="0" bIns="0" rtlCol="0">
            <a:spAutoFit/>
          </a:bodyPr>
          <a:lstStyle/>
          <a:p>
            <a:pPr marR="5080">
              <a:lnSpc>
                <a:spcPts val="960"/>
              </a:lnSpc>
            </a:pPr>
            <a:r>
              <a:rPr lang="en-GB" sz="800" spc="-10" dirty="0">
                <a:cs typeface="Graphik Regular"/>
              </a:rPr>
              <a:t>Signs Express</a:t>
            </a:r>
            <a:endParaRPr lang="en-GB" sz="800" dirty="0">
              <a:cs typeface="Graphik Regular"/>
            </a:endParaRPr>
          </a:p>
        </p:txBody>
      </p:sp>
      <p:sp>
        <p:nvSpPr>
          <p:cNvPr id="48" name="object 4">
            <a:extLst>
              <a:ext uri="{FF2B5EF4-FFF2-40B4-BE49-F238E27FC236}">
                <a16:creationId xmlns:a16="http://schemas.microsoft.com/office/drawing/2014/main" id="{393E72AC-8BA5-8F35-CB6C-906A779D6682}"/>
              </a:ext>
            </a:extLst>
          </p:cNvPr>
          <p:cNvSpPr txBox="1"/>
          <p:nvPr/>
        </p:nvSpPr>
        <p:spPr>
          <a:xfrm>
            <a:off x="9725364" y="6549467"/>
            <a:ext cx="1736198" cy="119520"/>
          </a:xfrm>
          <a:prstGeom prst="rect">
            <a:avLst/>
          </a:prstGeom>
        </p:spPr>
        <p:txBody>
          <a:bodyPr vert="horz" wrap="square" lIns="0" tIns="0" rIns="0" bIns="0" rtlCol="0">
            <a:spAutoFit/>
          </a:bodyPr>
          <a:lstStyle/>
          <a:p>
            <a:pPr marR="5080">
              <a:lnSpc>
                <a:spcPts val="960"/>
              </a:lnSpc>
            </a:pPr>
            <a:r>
              <a:rPr lang="en-GB" sz="800" spc="-10" dirty="0">
                <a:cs typeface="Graphik Regular"/>
              </a:rPr>
              <a:t>KickFit</a:t>
            </a:r>
            <a:endParaRPr lang="en-GB" sz="800" dirty="0">
              <a:cs typeface="Graphik Regular"/>
            </a:endParaRPr>
          </a:p>
        </p:txBody>
      </p:sp>
      <p:sp>
        <p:nvSpPr>
          <p:cNvPr id="49" name="object 4">
            <a:extLst>
              <a:ext uri="{FF2B5EF4-FFF2-40B4-BE49-F238E27FC236}">
                <a16:creationId xmlns:a16="http://schemas.microsoft.com/office/drawing/2014/main" id="{8680AD0F-7450-05B6-AA5D-71382142685E}"/>
              </a:ext>
            </a:extLst>
          </p:cNvPr>
          <p:cNvSpPr txBox="1"/>
          <p:nvPr/>
        </p:nvSpPr>
        <p:spPr>
          <a:xfrm>
            <a:off x="9725364" y="8681227"/>
            <a:ext cx="1736198" cy="119520"/>
          </a:xfrm>
          <a:prstGeom prst="rect">
            <a:avLst/>
          </a:prstGeom>
        </p:spPr>
        <p:txBody>
          <a:bodyPr vert="horz" wrap="square" lIns="0" tIns="0" rIns="0" bIns="0" rtlCol="0">
            <a:spAutoFit/>
          </a:bodyPr>
          <a:lstStyle/>
          <a:p>
            <a:pPr marR="5080">
              <a:lnSpc>
                <a:spcPts val="960"/>
              </a:lnSpc>
            </a:pPr>
            <a:r>
              <a:rPr lang="en-GB" sz="800" spc="-10" dirty="0">
                <a:cs typeface="Graphik Regular"/>
              </a:rPr>
              <a:t>Tankbeer</a:t>
            </a:r>
            <a:endParaRPr lang="en-GB" sz="800" dirty="0">
              <a:cs typeface="Graphik Regular"/>
            </a:endParaRPr>
          </a:p>
        </p:txBody>
      </p:sp>
      <p:sp>
        <p:nvSpPr>
          <p:cNvPr id="50" name="object 7">
            <a:extLst>
              <a:ext uri="{FF2B5EF4-FFF2-40B4-BE49-F238E27FC236}">
                <a16:creationId xmlns:a16="http://schemas.microsoft.com/office/drawing/2014/main" id="{BFA34831-A109-9867-D5E0-3742607F95A6}"/>
              </a:ext>
            </a:extLst>
          </p:cNvPr>
          <p:cNvSpPr txBox="1"/>
          <p:nvPr/>
        </p:nvSpPr>
        <p:spPr>
          <a:xfrm>
            <a:off x="599300" y="2477913"/>
            <a:ext cx="2559174" cy="859210"/>
          </a:xfrm>
          <a:prstGeom prst="rect">
            <a:avLst/>
          </a:prstGeom>
        </p:spPr>
        <p:txBody>
          <a:bodyPr vert="horz" wrap="square" lIns="0" tIns="25400" rIns="0" bIns="0" rtlCol="0">
            <a:spAutoFit/>
          </a:bodyPr>
          <a:lstStyle/>
          <a:p>
            <a:pPr marR="5080">
              <a:lnSpc>
                <a:spcPts val="1300"/>
              </a:lnSpc>
            </a:pPr>
            <a:r>
              <a:rPr sz="1100" b="1" spc="-20" dirty="0">
                <a:latin typeface="+mj-lt"/>
                <a:cs typeface="Graphik Semibold"/>
              </a:rPr>
              <a:t>The</a:t>
            </a:r>
            <a:r>
              <a:rPr sz="1100" b="1" spc="-35" dirty="0">
                <a:latin typeface="+mj-lt"/>
                <a:cs typeface="Graphik Semibold"/>
              </a:rPr>
              <a:t> </a:t>
            </a:r>
            <a:r>
              <a:rPr sz="1100" b="1" spc="-30" dirty="0">
                <a:latin typeface="+mj-lt"/>
                <a:cs typeface="Graphik Semibold"/>
              </a:rPr>
              <a:t>dynamic</a:t>
            </a:r>
            <a:r>
              <a:rPr sz="1100" b="1" spc="-35" dirty="0">
                <a:latin typeface="+mj-lt"/>
                <a:cs typeface="Graphik Semibold"/>
              </a:rPr>
              <a:t> </a:t>
            </a:r>
            <a:r>
              <a:rPr sz="1100" b="1" spc="-25" dirty="0">
                <a:latin typeface="+mj-lt"/>
                <a:cs typeface="Graphik Semibold"/>
              </a:rPr>
              <a:t>and</a:t>
            </a:r>
            <a:r>
              <a:rPr sz="1100" b="1" spc="-30" dirty="0">
                <a:latin typeface="+mj-lt"/>
                <a:cs typeface="Graphik Semibold"/>
              </a:rPr>
              <a:t> </a:t>
            </a:r>
            <a:r>
              <a:rPr sz="1100" b="1" spc="-35" dirty="0">
                <a:latin typeface="+mj-lt"/>
                <a:cs typeface="Graphik Semibold"/>
              </a:rPr>
              <a:t>varied </a:t>
            </a:r>
            <a:r>
              <a:rPr sz="1100" b="1" spc="-20" dirty="0">
                <a:latin typeface="+mj-lt"/>
                <a:cs typeface="Graphik Semibold"/>
              </a:rPr>
              <a:t>uses</a:t>
            </a:r>
            <a:r>
              <a:rPr lang="en-GB" sz="1100" b="1" spc="-20" dirty="0">
                <a:latin typeface="+mj-lt"/>
                <a:cs typeface="Graphik Semibold"/>
              </a:rPr>
              <a:t> </a:t>
            </a:r>
            <a:br>
              <a:rPr lang="en-GB" sz="1100" b="1" spc="-20" dirty="0">
                <a:latin typeface="+mj-lt"/>
                <a:cs typeface="Graphik Semibold"/>
              </a:rPr>
            </a:br>
            <a:r>
              <a:rPr sz="1100" b="1" spc="-30" dirty="0">
                <a:latin typeface="+mj-lt"/>
                <a:cs typeface="Graphik Semibold"/>
              </a:rPr>
              <a:t>allowed</a:t>
            </a:r>
            <a:r>
              <a:rPr sz="1100" b="1" spc="-35" dirty="0">
                <a:latin typeface="+mj-lt"/>
                <a:cs typeface="Graphik Semibold"/>
              </a:rPr>
              <a:t> </a:t>
            </a:r>
            <a:r>
              <a:rPr sz="1100" b="1" spc="-25" dirty="0">
                <a:latin typeface="+mj-lt"/>
                <a:cs typeface="Graphik Semibold"/>
              </a:rPr>
              <a:t>under</a:t>
            </a:r>
            <a:r>
              <a:rPr sz="1100" b="1" spc="-35" dirty="0">
                <a:latin typeface="+mj-lt"/>
                <a:cs typeface="Graphik Semibold"/>
              </a:rPr>
              <a:t> </a:t>
            </a:r>
            <a:r>
              <a:rPr sz="1100" b="1" spc="-20" dirty="0">
                <a:latin typeface="+mj-lt"/>
                <a:cs typeface="Graphik Semibold"/>
              </a:rPr>
              <a:t>the</a:t>
            </a:r>
            <a:r>
              <a:rPr sz="1100" b="1" spc="-30" dirty="0">
                <a:latin typeface="+mj-lt"/>
                <a:cs typeface="Graphik Semibold"/>
              </a:rPr>
              <a:t> </a:t>
            </a:r>
            <a:r>
              <a:rPr sz="1100" b="1" spc="-35" dirty="0">
                <a:latin typeface="+mj-lt"/>
                <a:cs typeface="Graphik Semibold"/>
              </a:rPr>
              <a:t>current </a:t>
            </a:r>
            <a:r>
              <a:rPr sz="1100" b="1" spc="-25" dirty="0">
                <a:latin typeface="+mj-lt"/>
                <a:cs typeface="Graphik Semibold"/>
              </a:rPr>
              <a:t>SPZ</a:t>
            </a:r>
            <a:r>
              <a:rPr sz="1100" b="1" spc="-35" dirty="0">
                <a:latin typeface="+mj-lt"/>
                <a:cs typeface="Graphik Semibold"/>
              </a:rPr>
              <a:t> </a:t>
            </a:r>
            <a:r>
              <a:rPr sz="1100" b="1" spc="-30" dirty="0">
                <a:latin typeface="+mj-lt"/>
                <a:cs typeface="Graphik Semibold"/>
              </a:rPr>
              <a:t>will </a:t>
            </a:r>
            <a:r>
              <a:rPr sz="1100" b="1" spc="-25" dirty="0">
                <a:latin typeface="+mj-lt"/>
                <a:cs typeface="Graphik Semibold"/>
              </a:rPr>
              <a:t>be </a:t>
            </a:r>
            <a:r>
              <a:rPr sz="1100" b="1" spc="-30" dirty="0">
                <a:latin typeface="+mj-lt"/>
                <a:cs typeface="Graphik Semibold"/>
              </a:rPr>
              <a:t>safeguarded </a:t>
            </a:r>
            <a:r>
              <a:rPr sz="1100" b="1" spc="-25" dirty="0">
                <a:latin typeface="+mj-lt"/>
                <a:cs typeface="Graphik Semibold"/>
              </a:rPr>
              <a:t>and retained in </a:t>
            </a:r>
            <a:r>
              <a:rPr sz="1100" b="1" spc="-20" dirty="0">
                <a:latin typeface="+mj-lt"/>
                <a:cs typeface="Graphik Semibold"/>
              </a:rPr>
              <a:t>the</a:t>
            </a:r>
            <a:r>
              <a:rPr sz="1100" b="1" spc="-25" dirty="0">
                <a:latin typeface="+mj-lt"/>
                <a:cs typeface="Graphik Semibold"/>
              </a:rPr>
              <a:t> new </a:t>
            </a:r>
            <a:r>
              <a:rPr sz="1100" b="1" spc="-20" dirty="0">
                <a:latin typeface="+mj-lt"/>
                <a:cs typeface="Graphik Semibold"/>
              </a:rPr>
              <a:t>SPZ,</a:t>
            </a:r>
            <a:r>
              <a:rPr sz="1100" b="1" spc="-40" dirty="0">
                <a:latin typeface="+mj-lt"/>
                <a:cs typeface="Graphik Semibold"/>
              </a:rPr>
              <a:t> </a:t>
            </a:r>
            <a:r>
              <a:rPr sz="1100" b="1" spc="-30" dirty="0">
                <a:latin typeface="+mj-lt"/>
                <a:cs typeface="Graphik Semibold"/>
              </a:rPr>
              <a:t>allowing</a:t>
            </a:r>
            <a:r>
              <a:rPr sz="1100" b="1" spc="-40" dirty="0">
                <a:latin typeface="+mj-lt"/>
                <a:cs typeface="Graphik Semibold"/>
              </a:rPr>
              <a:t> </a:t>
            </a:r>
            <a:r>
              <a:rPr sz="1100" b="1" spc="-20" dirty="0">
                <a:latin typeface="+mj-lt"/>
                <a:cs typeface="Graphik Semibold"/>
              </a:rPr>
              <a:t>the</a:t>
            </a:r>
            <a:r>
              <a:rPr sz="1100" b="1" spc="-40" dirty="0">
                <a:latin typeface="+mj-lt"/>
                <a:cs typeface="Graphik Semibold"/>
              </a:rPr>
              <a:t> </a:t>
            </a:r>
            <a:r>
              <a:rPr sz="1100" b="1" spc="-30" dirty="0">
                <a:latin typeface="+mj-lt"/>
                <a:cs typeface="Graphik Semibold"/>
              </a:rPr>
              <a:t>Estate</a:t>
            </a:r>
            <a:r>
              <a:rPr sz="1100" b="1" spc="-40" dirty="0">
                <a:latin typeface="+mj-lt"/>
                <a:cs typeface="Graphik Semibold"/>
              </a:rPr>
              <a:t> </a:t>
            </a:r>
            <a:r>
              <a:rPr sz="1100" b="1" spc="-25" dirty="0">
                <a:latin typeface="+mj-lt"/>
                <a:cs typeface="Graphik Semibold"/>
              </a:rPr>
              <a:t>to</a:t>
            </a:r>
            <a:r>
              <a:rPr sz="1100" b="1" spc="-40" dirty="0">
                <a:latin typeface="+mj-lt"/>
                <a:cs typeface="Graphik Semibold"/>
              </a:rPr>
              <a:t> </a:t>
            </a:r>
            <a:r>
              <a:rPr sz="1100" b="1" spc="-10" dirty="0">
                <a:latin typeface="+mj-lt"/>
                <a:cs typeface="Graphik Semibold"/>
              </a:rPr>
              <a:t>continue </a:t>
            </a:r>
            <a:br>
              <a:rPr lang="en-GB" sz="1100" b="1" spc="-10" dirty="0">
                <a:latin typeface="+mj-lt"/>
                <a:cs typeface="Graphik Semibold"/>
              </a:rPr>
            </a:br>
            <a:r>
              <a:rPr sz="1100" b="1" spc="-25" dirty="0">
                <a:latin typeface="+mj-lt"/>
                <a:cs typeface="Graphik Semibold"/>
              </a:rPr>
              <a:t>to</a:t>
            </a:r>
            <a:r>
              <a:rPr sz="1100" b="1" spc="-45" dirty="0">
                <a:latin typeface="+mj-lt"/>
                <a:cs typeface="Graphik Semibold"/>
              </a:rPr>
              <a:t> </a:t>
            </a:r>
            <a:r>
              <a:rPr sz="1100" b="1" spc="-35" dirty="0">
                <a:latin typeface="+mj-lt"/>
                <a:cs typeface="Graphik Semibold"/>
              </a:rPr>
              <a:t>thrive.</a:t>
            </a:r>
            <a:r>
              <a:rPr sz="1100" b="1" spc="-40" dirty="0">
                <a:latin typeface="+mj-lt"/>
                <a:cs typeface="Graphik Semibold"/>
              </a:rPr>
              <a:t> </a:t>
            </a:r>
            <a:r>
              <a:rPr sz="1100" b="1" spc="-20" dirty="0">
                <a:latin typeface="+mj-lt"/>
                <a:cs typeface="Graphik Semibold"/>
              </a:rPr>
              <a:t>These</a:t>
            </a:r>
            <a:r>
              <a:rPr sz="1100" b="1" spc="-45" dirty="0">
                <a:latin typeface="+mj-lt"/>
                <a:cs typeface="Graphik Semibold"/>
              </a:rPr>
              <a:t> </a:t>
            </a:r>
            <a:r>
              <a:rPr sz="1100" b="1" spc="-10" dirty="0">
                <a:latin typeface="+mj-lt"/>
                <a:cs typeface="Graphik Semibold"/>
              </a:rPr>
              <a:t>uses</a:t>
            </a:r>
            <a:r>
              <a:rPr sz="1100" b="1" spc="-40" dirty="0">
                <a:latin typeface="+mj-lt"/>
                <a:cs typeface="Graphik Semibold"/>
              </a:rPr>
              <a:t> </a:t>
            </a:r>
            <a:r>
              <a:rPr sz="1100" b="1" spc="-10" dirty="0">
                <a:latin typeface="+mj-lt"/>
                <a:cs typeface="Graphik Semibold"/>
              </a:rPr>
              <a:t>include:</a:t>
            </a:r>
            <a:endParaRPr sz="1100" dirty="0">
              <a:latin typeface="+mj-lt"/>
              <a:cs typeface="Graphik Semibold"/>
            </a:endParaRPr>
          </a:p>
        </p:txBody>
      </p:sp>
      <p:sp>
        <p:nvSpPr>
          <p:cNvPr id="51" name="object 4">
            <a:extLst>
              <a:ext uri="{FF2B5EF4-FFF2-40B4-BE49-F238E27FC236}">
                <a16:creationId xmlns:a16="http://schemas.microsoft.com/office/drawing/2014/main" id="{E882A0D1-4DBA-4A12-6200-6515653244C5}"/>
              </a:ext>
            </a:extLst>
          </p:cNvPr>
          <p:cNvSpPr txBox="1"/>
          <p:nvPr/>
        </p:nvSpPr>
        <p:spPr>
          <a:xfrm>
            <a:off x="3327648" y="4274487"/>
            <a:ext cx="1736198" cy="119520"/>
          </a:xfrm>
          <a:prstGeom prst="rect">
            <a:avLst/>
          </a:prstGeom>
        </p:spPr>
        <p:txBody>
          <a:bodyPr vert="horz" wrap="square" lIns="0" tIns="0" rIns="0" bIns="0" rtlCol="0">
            <a:spAutoFit/>
          </a:bodyPr>
          <a:lstStyle/>
          <a:p>
            <a:pPr marR="5080">
              <a:lnSpc>
                <a:spcPts val="960"/>
              </a:lnSpc>
            </a:pPr>
            <a:r>
              <a:rPr lang="en-GB" sz="800" spc="-10" dirty="0">
                <a:cs typeface="Graphik Regular"/>
              </a:rPr>
              <a:t>CLEAN Services</a:t>
            </a:r>
            <a:endParaRPr lang="en-GB" sz="800" dirty="0">
              <a:cs typeface="Graphik Regular"/>
            </a:endParaRPr>
          </a:p>
        </p:txBody>
      </p:sp>
      <p:grpSp>
        <p:nvGrpSpPr>
          <p:cNvPr id="103" name="Group 102">
            <a:extLst>
              <a:ext uri="{FF2B5EF4-FFF2-40B4-BE49-F238E27FC236}">
                <a16:creationId xmlns:a16="http://schemas.microsoft.com/office/drawing/2014/main" id="{AC713290-38D8-A2B3-1008-AD3AD43CC364}"/>
              </a:ext>
            </a:extLst>
          </p:cNvPr>
          <p:cNvGrpSpPr/>
          <p:nvPr/>
        </p:nvGrpSpPr>
        <p:grpSpPr>
          <a:xfrm>
            <a:off x="516833" y="4597668"/>
            <a:ext cx="5362078" cy="4224070"/>
            <a:chOff x="516833" y="4597668"/>
            <a:chExt cx="5362078" cy="4224070"/>
          </a:xfrm>
        </p:grpSpPr>
        <p:grpSp>
          <p:nvGrpSpPr>
            <p:cNvPr id="36" name="Group 35">
              <a:extLst>
                <a:ext uri="{FF2B5EF4-FFF2-40B4-BE49-F238E27FC236}">
                  <a16:creationId xmlns:a16="http://schemas.microsoft.com/office/drawing/2014/main" id="{25A497E0-B1DB-7B09-9D42-298F9CDDDF77}"/>
                </a:ext>
              </a:extLst>
            </p:cNvPr>
            <p:cNvGrpSpPr/>
            <p:nvPr/>
          </p:nvGrpSpPr>
          <p:grpSpPr>
            <a:xfrm>
              <a:off x="516833" y="4662220"/>
              <a:ext cx="5362078" cy="4159518"/>
              <a:chOff x="516834" y="4800600"/>
              <a:chExt cx="6336506" cy="4842589"/>
            </a:xfrm>
          </p:grpSpPr>
          <p:sp>
            <p:nvSpPr>
              <p:cNvPr id="29" name="object 12">
                <a:extLst>
                  <a:ext uri="{FF2B5EF4-FFF2-40B4-BE49-F238E27FC236}">
                    <a16:creationId xmlns:a16="http://schemas.microsoft.com/office/drawing/2014/main" id="{7BC8EE89-20D8-7D0C-EB1B-26293A643CD5}"/>
                  </a:ext>
                </a:extLst>
              </p:cNvPr>
              <p:cNvSpPr/>
              <p:nvPr/>
            </p:nvSpPr>
            <p:spPr>
              <a:xfrm>
                <a:off x="516834" y="8354139"/>
                <a:ext cx="3024505" cy="1289050"/>
              </a:xfrm>
              <a:custGeom>
                <a:avLst/>
                <a:gdLst/>
                <a:ahLst/>
                <a:cxnLst/>
                <a:rect l="l" t="t" r="r" b="b"/>
                <a:pathLst>
                  <a:path w="3024504" h="1289050">
                    <a:moveTo>
                      <a:pt x="2888996" y="0"/>
                    </a:moveTo>
                    <a:lnTo>
                      <a:pt x="135001" y="0"/>
                    </a:lnTo>
                    <a:lnTo>
                      <a:pt x="92329" y="6882"/>
                    </a:lnTo>
                    <a:lnTo>
                      <a:pt x="55269" y="26046"/>
                    </a:lnTo>
                    <a:lnTo>
                      <a:pt x="26046" y="55269"/>
                    </a:lnTo>
                    <a:lnTo>
                      <a:pt x="6882" y="92329"/>
                    </a:lnTo>
                    <a:lnTo>
                      <a:pt x="0" y="135000"/>
                    </a:lnTo>
                    <a:lnTo>
                      <a:pt x="0" y="1153464"/>
                    </a:lnTo>
                    <a:lnTo>
                      <a:pt x="6882" y="1196136"/>
                    </a:lnTo>
                    <a:lnTo>
                      <a:pt x="26046" y="1233195"/>
                    </a:lnTo>
                    <a:lnTo>
                      <a:pt x="55269" y="1262419"/>
                    </a:lnTo>
                    <a:lnTo>
                      <a:pt x="92329" y="1281583"/>
                    </a:lnTo>
                    <a:lnTo>
                      <a:pt x="135001" y="1288465"/>
                    </a:lnTo>
                    <a:lnTo>
                      <a:pt x="2888996" y="1288465"/>
                    </a:lnTo>
                    <a:lnTo>
                      <a:pt x="2931667" y="1281583"/>
                    </a:lnTo>
                    <a:lnTo>
                      <a:pt x="2968727" y="1262419"/>
                    </a:lnTo>
                    <a:lnTo>
                      <a:pt x="2997950" y="1233195"/>
                    </a:lnTo>
                    <a:lnTo>
                      <a:pt x="3017114" y="1196136"/>
                    </a:lnTo>
                    <a:lnTo>
                      <a:pt x="3023997" y="1153464"/>
                    </a:lnTo>
                    <a:lnTo>
                      <a:pt x="3023997" y="135000"/>
                    </a:lnTo>
                    <a:lnTo>
                      <a:pt x="3017114" y="92329"/>
                    </a:lnTo>
                    <a:lnTo>
                      <a:pt x="2997950" y="55269"/>
                    </a:lnTo>
                    <a:lnTo>
                      <a:pt x="2968727" y="26046"/>
                    </a:lnTo>
                    <a:lnTo>
                      <a:pt x="2931667" y="6882"/>
                    </a:lnTo>
                    <a:lnTo>
                      <a:pt x="2888996" y="0"/>
                    </a:lnTo>
                    <a:close/>
                  </a:path>
                </a:pathLst>
              </a:custGeom>
              <a:solidFill>
                <a:srgbClr val="DBE0E3"/>
              </a:solidFill>
            </p:spPr>
            <p:txBody>
              <a:bodyPr wrap="square" lIns="0" tIns="0" rIns="0" bIns="0" rtlCol="0"/>
              <a:lstStyle/>
              <a:p>
                <a:endParaRPr dirty="0"/>
              </a:p>
            </p:txBody>
          </p:sp>
          <p:sp>
            <p:nvSpPr>
              <p:cNvPr id="30" name="object 14">
                <a:extLst>
                  <a:ext uri="{FF2B5EF4-FFF2-40B4-BE49-F238E27FC236}">
                    <a16:creationId xmlns:a16="http://schemas.microsoft.com/office/drawing/2014/main" id="{E36BAA10-E1FA-3C18-F716-E412549D58BD}"/>
                  </a:ext>
                </a:extLst>
              </p:cNvPr>
              <p:cNvSpPr/>
              <p:nvPr/>
            </p:nvSpPr>
            <p:spPr>
              <a:xfrm>
                <a:off x="3828835" y="8354139"/>
                <a:ext cx="3024505" cy="1289050"/>
              </a:xfrm>
              <a:custGeom>
                <a:avLst/>
                <a:gdLst/>
                <a:ahLst/>
                <a:cxnLst/>
                <a:rect l="l" t="t" r="r" b="b"/>
                <a:pathLst>
                  <a:path w="3024504" h="1289050">
                    <a:moveTo>
                      <a:pt x="2888996" y="0"/>
                    </a:moveTo>
                    <a:lnTo>
                      <a:pt x="135000" y="0"/>
                    </a:lnTo>
                    <a:lnTo>
                      <a:pt x="92329" y="6882"/>
                    </a:lnTo>
                    <a:lnTo>
                      <a:pt x="55269" y="26046"/>
                    </a:lnTo>
                    <a:lnTo>
                      <a:pt x="26046" y="55269"/>
                    </a:lnTo>
                    <a:lnTo>
                      <a:pt x="6882" y="92329"/>
                    </a:lnTo>
                    <a:lnTo>
                      <a:pt x="0" y="135000"/>
                    </a:lnTo>
                    <a:lnTo>
                      <a:pt x="0" y="1153464"/>
                    </a:lnTo>
                    <a:lnTo>
                      <a:pt x="6882" y="1196136"/>
                    </a:lnTo>
                    <a:lnTo>
                      <a:pt x="26046" y="1233195"/>
                    </a:lnTo>
                    <a:lnTo>
                      <a:pt x="55269" y="1262419"/>
                    </a:lnTo>
                    <a:lnTo>
                      <a:pt x="92329" y="1281583"/>
                    </a:lnTo>
                    <a:lnTo>
                      <a:pt x="135000" y="1288465"/>
                    </a:lnTo>
                    <a:lnTo>
                      <a:pt x="2888996" y="1288465"/>
                    </a:lnTo>
                    <a:lnTo>
                      <a:pt x="2931667" y="1281583"/>
                    </a:lnTo>
                    <a:lnTo>
                      <a:pt x="2968727" y="1262419"/>
                    </a:lnTo>
                    <a:lnTo>
                      <a:pt x="2997950" y="1233195"/>
                    </a:lnTo>
                    <a:lnTo>
                      <a:pt x="3017114" y="1196136"/>
                    </a:lnTo>
                    <a:lnTo>
                      <a:pt x="3023997" y="1153464"/>
                    </a:lnTo>
                    <a:lnTo>
                      <a:pt x="3023997" y="135000"/>
                    </a:lnTo>
                    <a:lnTo>
                      <a:pt x="3017114" y="92329"/>
                    </a:lnTo>
                    <a:lnTo>
                      <a:pt x="2997950" y="55269"/>
                    </a:lnTo>
                    <a:lnTo>
                      <a:pt x="2968727" y="26046"/>
                    </a:lnTo>
                    <a:lnTo>
                      <a:pt x="2931667" y="6882"/>
                    </a:lnTo>
                    <a:lnTo>
                      <a:pt x="2888996" y="0"/>
                    </a:lnTo>
                    <a:close/>
                  </a:path>
                </a:pathLst>
              </a:custGeom>
              <a:solidFill>
                <a:srgbClr val="DBE0E3"/>
              </a:solidFill>
            </p:spPr>
            <p:txBody>
              <a:bodyPr wrap="square" lIns="0" tIns="0" rIns="0" bIns="0" rtlCol="0"/>
              <a:lstStyle/>
              <a:p>
                <a:endParaRPr dirty="0"/>
              </a:p>
            </p:txBody>
          </p:sp>
          <p:sp>
            <p:nvSpPr>
              <p:cNvPr id="31" name="object 16">
                <a:extLst>
                  <a:ext uri="{FF2B5EF4-FFF2-40B4-BE49-F238E27FC236}">
                    <a16:creationId xmlns:a16="http://schemas.microsoft.com/office/drawing/2014/main" id="{46EBA40C-3D89-8E90-E6FA-02E56FC7F5BD}"/>
                  </a:ext>
                </a:extLst>
              </p:cNvPr>
              <p:cNvSpPr/>
              <p:nvPr/>
            </p:nvSpPr>
            <p:spPr>
              <a:xfrm>
                <a:off x="516834" y="5770767"/>
                <a:ext cx="3024505" cy="799465"/>
              </a:xfrm>
              <a:custGeom>
                <a:avLst/>
                <a:gdLst/>
                <a:ahLst/>
                <a:cxnLst/>
                <a:rect l="l" t="t" r="r" b="b"/>
                <a:pathLst>
                  <a:path w="3024504" h="799465">
                    <a:moveTo>
                      <a:pt x="2888996" y="0"/>
                    </a:moveTo>
                    <a:lnTo>
                      <a:pt x="135001" y="0"/>
                    </a:lnTo>
                    <a:lnTo>
                      <a:pt x="92329" y="6882"/>
                    </a:lnTo>
                    <a:lnTo>
                      <a:pt x="55269" y="26046"/>
                    </a:lnTo>
                    <a:lnTo>
                      <a:pt x="26046" y="55269"/>
                    </a:lnTo>
                    <a:lnTo>
                      <a:pt x="6882" y="92329"/>
                    </a:lnTo>
                    <a:lnTo>
                      <a:pt x="0" y="135001"/>
                    </a:lnTo>
                    <a:lnTo>
                      <a:pt x="0" y="664337"/>
                    </a:lnTo>
                    <a:lnTo>
                      <a:pt x="6882" y="707002"/>
                    </a:lnTo>
                    <a:lnTo>
                      <a:pt x="26046" y="744058"/>
                    </a:lnTo>
                    <a:lnTo>
                      <a:pt x="55269" y="773279"/>
                    </a:lnTo>
                    <a:lnTo>
                      <a:pt x="92329" y="792443"/>
                    </a:lnTo>
                    <a:lnTo>
                      <a:pt x="135001" y="799325"/>
                    </a:lnTo>
                    <a:lnTo>
                      <a:pt x="2888996" y="799325"/>
                    </a:lnTo>
                    <a:lnTo>
                      <a:pt x="2931667" y="792443"/>
                    </a:lnTo>
                    <a:lnTo>
                      <a:pt x="2968727" y="773279"/>
                    </a:lnTo>
                    <a:lnTo>
                      <a:pt x="2997950" y="744058"/>
                    </a:lnTo>
                    <a:lnTo>
                      <a:pt x="3017114" y="707002"/>
                    </a:lnTo>
                    <a:lnTo>
                      <a:pt x="3023997" y="664337"/>
                    </a:lnTo>
                    <a:lnTo>
                      <a:pt x="3023997" y="135001"/>
                    </a:lnTo>
                    <a:lnTo>
                      <a:pt x="3017114" y="92329"/>
                    </a:lnTo>
                    <a:lnTo>
                      <a:pt x="2997950" y="55269"/>
                    </a:lnTo>
                    <a:lnTo>
                      <a:pt x="2968727" y="26046"/>
                    </a:lnTo>
                    <a:lnTo>
                      <a:pt x="2931667" y="6882"/>
                    </a:lnTo>
                    <a:lnTo>
                      <a:pt x="2888996" y="0"/>
                    </a:lnTo>
                    <a:close/>
                  </a:path>
                </a:pathLst>
              </a:custGeom>
              <a:solidFill>
                <a:srgbClr val="DBE0E3"/>
              </a:solidFill>
            </p:spPr>
            <p:txBody>
              <a:bodyPr wrap="square" lIns="0" tIns="0" rIns="0" bIns="0" rtlCol="0"/>
              <a:lstStyle/>
              <a:p>
                <a:endParaRPr dirty="0"/>
              </a:p>
            </p:txBody>
          </p:sp>
          <p:sp>
            <p:nvSpPr>
              <p:cNvPr id="32" name="object 26">
                <a:extLst>
                  <a:ext uri="{FF2B5EF4-FFF2-40B4-BE49-F238E27FC236}">
                    <a16:creationId xmlns:a16="http://schemas.microsoft.com/office/drawing/2014/main" id="{89B09187-1071-C9F4-ACDA-D0E374E075AD}"/>
                  </a:ext>
                </a:extLst>
              </p:cNvPr>
              <p:cNvSpPr/>
              <p:nvPr/>
            </p:nvSpPr>
            <p:spPr>
              <a:xfrm>
                <a:off x="516834" y="4800600"/>
                <a:ext cx="3024505" cy="799465"/>
              </a:xfrm>
              <a:custGeom>
                <a:avLst/>
                <a:gdLst/>
                <a:ahLst/>
                <a:cxnLst/>
                <a:rect l="l" t="t" r="r" b="b"/>
                <a:pathLst>
                  <a:path w="3024504" h="799464">
                    <a:moveTo>
                      <a:pt x="2888996" y="0"/>
                    </a:moveTo>
                    <a:lnTo>
                      <a:pt x="135001" y="0"/>
                    </a:lnTo>
                    <a:lnTo>
                      <a:pt x="92329" y="6882"/>
                    </a:lnTo>
                    <a:lnTo>
                      <a:pt x="55269" y="26046"/>
                    </a:lnTo>
                    <a:lnTo>
                      <a:pt x="26046" y="55269"/>
                    </a:lnTo>
                    <a:lnTo>
                      <a:pt x="6882" y="92329"/>
                    </a:lnTo>
                    <a:lnTo>
                      <a:pt x="0" y="135001"/>
                    </a:lnTo>
                    <a:lnTo>
                      <a:pt x="0" y="664337"/>
                    </a:lnTo>
                    <a:lnTo>
                      <a:pt x="6882" y="707002"/>
                    </a:lnTo>
                    <a:lnTo>
                      <a:pt x="26046" y="744058"/>
                    </a:lnTo>
                    <a:lnTo>
                      <a:pt x="55269" y="773279"/>
                    </a:lnTo>
                    <a:lnTo>
                      <a:pt x="92329" y="792443"/>
                    </a:lnTo>
                    <a:lnTo>
                      <a:pt x="135001" y="799325"/>
                    </a:lnTo>
                    <a:lnTo>
                      <a:pt x="2888996" y="799325"/>
                    </a:lnTo>
                    <a:lnTo>
                      <a:pt x="2931667" y="792443"/>
                    </a:lnTo>
                    <a:lnTo>
                      <a:pt x="2968727" y="773279"/>
                    </a:lnTo>
                    <a:lnTo>
                      <a:pt x="2997950" y="744058"/>
                    </a:lnTo>
                    <a:lnTo>
                      <a:pt x="3017114" y="707002"/>
                    </a:lnTo>
                    <a:lnTo>
                      <a:pt x="3023997" y="664337"/>
                    </a:lnTo>
                    <a:lnTo>
                      <a:pt x="3023997" y="135001"/>
                    </a:lnTo>
                    <a:lnTo>
                      <a:pt x="3017114" y="92329"/>
                    </a:lnTo>
                    <a:lnTo>
                      <a:pt x="2997950" y="55269"/>
                    </a:lnTo>
                    <a:lnTo>
                      <a:pt x="2968727" y="26046"/>
                    </a:lnTo>
                    <a:lnTo>
                      <a:pt x="2931667" y="6882"/>
                    </a:lnTo>
                    <a:lnTo>
                      <a:pt x="2888996" y="0"/>
                    </a:lnTo>
                    <a:close/>
                  </a:path>
                </a:pathLst>
              </a:custGeom>
              <a:solidFill>
                <a:srgbClr val="DBE0E3"/>
              </a:solidFill>
            </p:spPr>
            <p:txBody>
              <a:bodyPr wrap="square" lIns="0" tIns="0" rIns="0" bIns="0" rtlCol="0"/>
              <a:lstStyle/>
              <a:p>
                <a:endParaRPr dirty="0"/>
              </a:p>
            </p:txBody>
          </p:sp>
          <p:sp>
            <p:nvSpPr>
              <p:cNvPr id="33" name="object 31">
                <a:extLst>
                  <a:ext uri="{FF2B5EF4-FFF2-40B4-BE49-F238E27FC236}">
                    <a16:creationId xmlns:a16="http://schemas.microsoft.com/office/drawing/2014/main" id="{62BE7BFC-0C35-6200-FE40-2FF1ABA2B1C6}"/>
                  </a:ext>
                </a:extLst>
              </p:cNvPr>
              <p:cNvSpPr/>
              <p:nvPr/>
            </p:nvSpPr>
            <p:spPr>
              <a:xfrm>
                <a:off x="3828835" y="6740938"/>
                <a:ext cx="3024505" cy="799465"/>
              </a:xfrm>
              <a:custGeom>
                <a:avLst/>
                <a:gdLst/>
                <a:ahLst/>
                <a:cxnLst/>
                <a:rect l="l" t="t" r="r" b="b"/>
                <a:pathLst>
                  <a:path w="3024504" h="799465">
                    <a:moveTo>
                      <a:pt x="2888996" y="0"/>
                    </a:moveTo>
                    <a:lnTo>
                      <a:pt x="135000" y="0"/>
                    </a:lnTo>
                    <a:lnTo>
                      <a:pt x="92329" y="6882"/>
                    </a:lnTo>
                    <a:lnTo>
                      <a:pt x="55269" y="26046"/>
                    </a:lnTo>
                    <a:lnTo>
                      <a:pt x="26046" y="55269"/>
                    </a:lnTo>
                    <a:lnTo>
                      <a:pt x="6882" y="92329"/>
                    </a:lnTo>
                    <a:lnTo>
                      <a:pt x="0" y="135001"/>
                    </a:lnTo>
                    <a:lnTo>
                      <a:pt x="0" y="664337"/>
                    </a:lnTo>
                    <a:lnTo>
                      <a:pt x="6882" y="707002"/>
                    </a:lnTo>
                    <a:lnTo>
                      <a:pt x="26046" y="744058"/>
                    </a:lnTo>
                    <a:lnTo>
                      <a:pt x="55269" y="773279"/>
                    </a:lnTo>
                    <a:lnTo>
                      <a:pt x="92329" y="792443"/>
                    </a:lnTo>
                    <a:lnTo>
                      <a:pt x="135000" y="799325"/>
                    </a:lnTo>
                    <a:lnTo>
                      <a:pt x="2888996" y="799325"/>
                    </a:lnTo>
                    <a:lnTo>
                      <a:pt x="2931667" y="792443"/>
                    </a:lnTo>
                    <a:lnTo>
                      <a:pt x="2968727" y="773279"/>
                    </a:lnTo>
                    <a:lnTo>
                      <a:pt x="2997950" y="744058"/>
                    </a:lnTo>
                    <a:lnTo>
                      <a:pt x="3017114" y="707002"/>
                    </a:lnTo>
                    <a:lnTo>
                      <a:pt x="3023997" y="664337"/>
                    </a:lnTo>
                    <a:lnTo>
                      <a:pt x="3023997" y="135001"/>
                    </a:lnTo>
                    <a:lnTo>
                      <a:pt x="3017114" y="92329"/>
                    </a:lnTo>
                    <a:lnTo>
                      <a:pt x="2997950" y="55269"/>
                    </a:lnTo>
                    <a:lnTo>
                      <a:pt x="2968727" y="26046"/>
                    </a:lnTo>
                    <a:lnTo>
                      <a:pt x="2931667" y="6882"/>
                    </a:lnTo>
                    <a:lnTo>
                      <a:pt x="2888996" y="0"/>
                    </a:lnTo>
                    <a:close/>
                  </a:path>
                </a:pathLst>
              </a:custGeom>
              <a:solidFill>
                <a:srgbClr val="DBE0E3"/>
              </a:solidFill>
            </p:spPr>
            <p:txBody>
              <a:bodyPr wrap="square" lIns="0" tIns="0" rIns="0" bIns="0" rtlCol="0"/>
              <a:lstStyle/>
              <a:p>
                <a:endParaRPr dirty="0"/>
              </a:p>
            </p:txBody>
          </p:sp>
          <p:sp>
            <p:nvSpPr>
              <p:cNvPr id="34" name="object 36">
                <a:extLst>
                  <a:ext uri="{FF2B5EF4-FFF2-40B4-BE49-F238E27FC236}">
                    <a16:creationId xmlns:a16="http://schemas.microsoft.com/office/drawing/2014/main" id="{263164AB-3CD7-9979-8E99-A9D50826BC15}"/>
                  </a:ext>
                </a:extLst>
              </p:cNvPr>
              <p:cNvSpPr/>
              <p:nvPr/>
            </p:nvSpPr>
            <p:spPr>
              <a:xfrm>
                <a:off x="3828835" y="5770771"/>
                <a:ext cx="3024505" cy="799465"/>
              </a:xfrm>
              <a:custGeom>
                <a:avLst/>
                <a:gdLst/>
                <a:ahLst/>
                <a:cxnLst/>
                <a:rect l="l" t="t" r="r" b="b"/>
                <a:pathLst>
                  <a:path w="3024504" h="799465">
                    <a:moveTo>
                      <a:pt x="2888996" y="0"/>
                    </a:moveTo>
                    <a:lnTo>
                      <a:pt x="135000" y="0"/>
                    </a:lnTo>
                    <a:lnTo>
                      <a:pt x="92329" y="6882"/>
                    </a:lnTo>
                    <a:lnTo>
                      <a:pt x="55269" y="26046"/>
                    </a:lnTo>
                    <a:lnTo>
                      <a:pt x="26046" y="55269"/>
                    </a:lnTo>
                    <a:lnTo>
                      <a:pt x="6882" y="92329"/>
                    </a:lnTo>
                    <a:lnTo>
                      <a:pt x="0" y="135001"/>
                    </a:lnTo>
                    <a:lnTo>
                      <a:pt x="0" y="664337"/>
                    </a:lnTo>
                    <a:lnTo>
                      <a:pt x="6882" y="707002"/>
                    </a:lnTo>
                    <a:lnTo>
                      <a:pt x="26046" y="744058"/>
                    </a:lnTo>
                    <a:lnTo>
                      <a:pt x="55269" y="773279"/>
                    </a:lnTo>
                    <a:lnTo>
                      <a:pt x="92329" y="792443"/>
                    </a:lnTo>
                    <a:lnTo>
                      <a:pt x="135000" y="799325"/>
                    </a:lnTo>
                    <a:lnTo>
                      <a:pt x="2888996" y="799325"/>
                    </a:lnTo>
                    <a:lnTo>
                      <a:pt x="2931667" y="792443"/>
                    </a:lnTo>
                    <a:lnTo>
                      <a:pt x="2968727" y="773279"/>
                    </a:lnTo>
                    <a:lnTo>
                      <a:pt x="2997950" y="744058"/>
                    </a:lnTo>
                    <a:lnTo>
                      <a:pt x="3017114" y="707002"/>
                    </a:lnTo>
                    <a:lnTo>
                      <a:pt x="3023997" y="664337"/>
                    </a:lnTo>
                    <a:lnTo>
                      <a:pt x="3023997" y="135001"/>
                    </a:lnTo>
                    <a:lnTo>
                      <a:pt x="3017114" y="92329"/>
                    </a:lnTo>
                    <a:lnTo>
                      <a:pt x="2997950" y="55269"/>
                    </a:lnTo>
                    <a:lnTo>
                      <a:pt x="2968727" y="26046"/>
                    </a:lnTo>
                    <a:lnTo>
                      <a:pt x="2931667" y="6882"/>
                    </a:lnTo>
                    <a:lnTo>
                      <a:pt x="2888996" y="0"/>
                    </a:lnTo>
                    <a:close/>
                  </a:path>
                </a:pathLst>
              </a:custGeom>
              <a:solidFill>
                <a:srgbClr val="DBE0E3"/>
              </a:solidFill>
            </p:spPr>
            <p:txBody>
              <a:bodyPr wrap="square" lIns="0" tIns="0" rIns="0" bIns="0" rtlCol="0"/>
              <a:lstStyle/>
              <a:p>
                <a:endParaRPr dirty="0"/>
              </a:p>
            </p:txBody>
          </p:sp>
          <p:sp>
            <p:nvSpPr>
              <p:cNvPr id="35" name="object 44">
                <a:extLst>
                  <a:ext uri="{FF2B5EF4-FFF2-40B4-BE49-F238E27FC236}">
                    <a16:creationId xmlns:a16="http://schemas.microsoft.com/office/drawing/2014/main" id="{5BCF4851-CA80-C6FE-DAB3-7BC87DF40061}"/>
                  </a:ext>
                </a:extLst>
              </p:cNvPr>
              <p:cNvSpPr/>
              <p:nvPr/>
            </p:nvSpPr>
            <p:spPr>
              <a:xfrm>
                <a:off x="3828835" y="4800600"/>
                <a:ext cx="3024505" cy="799465"/>
              </a:xfrm>
              <a:custGeom>
                <a:avLst/>
                <a:gdLst/>
                <a:ahLst/>
                <a:cxnLst/>
                <a:rect l="l" t="t" r="r" b="b"/>
                <a:pathLst>
                  <a:path w="3024504" h="799464">
                    <a:moveTo>
                      <a:pt x="2888996" y="0"/>
                    </a:moveTo>
                    <a:lnTo>
                      <a:pt x="135000" y="0"/>
                    </a:lnTo>
                    <a:lnTo>
                      <a:pt x="92329" y="6882"/>
                    </a:lnTo>
                    <a:lnTo>
                      <a:pt x="55269" y="26046"/>
                    </a:lnTo>
                    <a:lnTo>
                      <a:pt x="26046" y="55269"/>
                    </a:lnTo>
                    <a:lnTo>
                      <a:pt x="6882" y="92329"/>
                    </a:lnTo>
                    <a:lnTo>
                      <a:pt x="0" y="135001"/>
                    </a:lnTo>
                    <a:lnTo>
                      <a:pt x="0" y="664337"/>
                    </a:lnTo>
                    <a:lnTo>
                      <a:pt x="6882" y="707002"/>
                    </a:lnTo>
                    <a:lnTo>
                      <a:pt x="26046" y="744058"/>
                    </a:lnTo>
                    <a:lnTo>
                      <a:pt x="55269" y="773279"/>
                    </a:lnTo>
                    <a:lnTo>
                      <a:pt x="92329" y="792443"/>
                    </a:lnTo>
                    <a:lnTo>
                      <a:pt x="135000" y="799325"/>
                    </a:lnTo>
                    <a:lnTo>
                      <a:pt x="2888996" y="799325"/>
                    </a:lnTo>
                    <a:lnTo>
                      <a:pt x="2931667" y="792443"/>
                    </a:lnTo>
                    <a:lnTo>
                      <a:pt x="2968727" y="773279"/>
                    </a:lnTo>
                    <a:lnTo>
                      <a:pt x="2997950" y="744058"/>
                    </a:lnTo>
                    <a:lnTo>
                      <a:pt x="3017114" y="707002"/>
                    </a:lnTo>
                    <a:lnTo>
                      <a:pt x="3023997" y="664337"/>
                    </a:lnTo>
                    <a:lnTo>
                      <a:pt x="3023997" y="135001"/>
                    </a:lnTo>
                    <a:lnTo>
                      <a:pt x="3017114" y="92329"/>
                    </a:lnTo>
                    <a:lnTo>
                      <a:pt x="2997950" y="55269"/>
                    </a:lnTo>
                    <a:lnTo>
                      <a:pt x="2968727" y="26046"/>
                    </a:lnTo>
                    <a:lnTo>
                      <a:pt x="2931667" y="6882"/>
                    </a:lnTo>
                    <a:lnTo>
                      <a:pt x="2888996" y="0"/>
                    </a:lnTo>
                    <a:close/>
                  </a:path>
                </a:pathLst>
              </a:custGeom>
              <a:solidFill>
                <a:srgbClr val="DBE0E3"/>
              </a:solidFill>
            </p:spPr>
            <p:txBody>
              <a:bodyPr wrap="square" lIns="0" tIns="0" rIns="0" bIns="0" rtlCol="0"/>
              <a:lstStyle/>
              <a:p>
                <a:endParaRPr dirty="0"/>
              </a:p>
            </p:txBody>
          </p:sp>
        </p:grpSp>
        <p:sp>
          <p:nvSpPr>
            <p:cNvPr id="82" name="object 27">
              <a:extLst>
                <a:ext uri="{FF2B5EF4-FFF2-40B4-BE49-F238E27FC236}">
                  <a16:creationId xmlns:a16="http://schemas.microsoft.com/office/drawing/2014/main" id="{FC6ADB5B-C5D7-7F92-DF40-557687009690}"/>
                </a:ext>
              </a:extLst>
            </p:cNvPr>
            <p:cNvSpPr txBox="1"/>
            <p:nvPr/>
          </p:nvSpPr>
          <p:spPr>
            <a:xfrm>
              <a:off x="1183479" y="4830871"/>
              <a:ext cx="757555" cy="359073"/>
            </a:xfrm>
            <a:prstGeom prst="rect">
              <a:avLst/>
            </a:prstGeom>
          </p:spPr>
          <p:txBody>
            <a:bodyPr vert="horz" wrap="square" lIns="0" tIns="25400" rIns="0" bIns="0" rtlCol="0">
              <a:spAutoFit/>
            </a:bodyPr>
            <a:lstStyle/>
            <a:p>
              <a:pPr marR="5080" indent="-635">
                <a:lnSpc>
                  <a:spcPts val="1300"/>
                </a:lnSpc>
              </a:pPr>
              <a:r>
                <a:rPr sz="1100" b="1" spc="-10" dirty="0">
                  <a:latin typeface="+mj-lt"/>
                  <a:cs typeface="Graphik Semibold"/>
                </a:rPr>
                <a:t>Light </a:t>
              </a:r>
              <a:r>
                <a:rPr sz="1100" b="1" spc="-20" dirty="0">
                  <a:latin typeface="+mj-lt"/>
                  <a:cs typeface="Graphik Semibold"/>
                </a:rPr>
                <a:t>industrial</a:t>
              </a:r>
              <a:endParaRPr sz="1100" dirty="0">
                <a:latin typeface="+mj-lt"/>
                <a:cs typeface="Graphik Semibold"/>
              </a:endParaRPr>
            </a:p>
          </p:txBody>
        </p:sp>
        <p:sp>
          <p:nvSpPr>
            <p:cNvPr id="83" name="object 27">
              <a:extLst>
                <a:ext uri="{FF2B5EF4-FFF2-40B4-BE49-F238E27FC236}">
                  <a16:creationId xmlns:a16="http://schemas.microsoft.com/office/drawing/2014/main" id="{0E2D4DA1-477B-50AD-1434-F5FAE2124B66}"/>
                </a:ext>
              </a:extLst>
            </p:cNvPr>
            <p:cNvSpPr txBox="1"/>
            <p:nvPr/>
          </p:nvSpPr>
          <p:spPr>
            <a:xfrm>
              <a:off x="1183479" y="5663627"/>
              <a:ext cx="1092256" cy="359073"/>
            </a:xfrm>
            <a:prstGeom prst="rect">
              <a:avLst/>
            </a:prstGeom>
          </p:spPr>
          <p:txBody>
            <a:bodyPr vert="horz" wrap="square" lIns="0" tIns="25400" rIns="0" bIns="0" rtlCol="0">
              <a:spAutoFit/>
            </a:bodyPr>
            <a:lstStyle/>
            <a:p>
              <a:pPr marR="5080" indent="-635">
                <a:lnSpc>
                  <a:spcPts val="1300"/>
                </a:lnSpc>
              </a:pPr>
              <a:r>
                <a:rPr lang="en-GB" sz="1100" b="1" spc="-10" dirty="0">
                  <a:latin typeface="+mj-lt"/>
                  <a:cs typeface="Graphik Semibold"/>
                </a:rPr>
                <a:t>Storage and distribution</a:t>
              </a:r>
              <a:endParaRPr sz="1100" dirty="0">
                <a:latin typeface="+mj-lt"/>
                <a:cs typeface="Graphik Semibold"/>
              </a:endParaRPr>
            </a:p>
          </p:txBody>
        </p:sp>
        <p:sp>
          <p:nvSpPr>
            <p:cNvPr id="84" name="object 27">
              <a:extLst>
                <a:ext uri="{FF2B5EF4-FFF2-40B4-BE49-F238E27FC236}">
                  <a16:creationId xmlns:a16="http://schemas.microsoft.com/office/drawing/2014/main" id="{42EA3161-58A6-1BD8-D952-47AAF9EF48C2}"/>
                </a:ext>
              </a:extLst>
            </p:cNvPr>
            <p:cNvSpPr txBox="1"/>
            <p:nvPr/>
          </p:nvSpPr>
          <p:spPr>
            <a:xfrm>
              <a:off x="4008161" y="4909388"/>
              <a:ext cx="1215689" cy="192360"/>
            </a:xfrm>
            <a:prstGeom prst="rect">
              <a:avLst/>
            </a:prstGeom>
          </p:spPr>
          <p:txBody>
            <a:bodyPr vert="horz" wrap="square" lIns="0" tIns="25400" rIns="0" bIns="0" rtlCol="0">
              <a:spAutoFit/>
            </a:bodyPr>
            <a:lstStyle/>
            <a:p>
              <a:pPr marR="5080" indent="-635">
                <a:lnSpc>
                  <a:spcPts val="1300"/>
                </a:lnSpc>
              </a:pPr>
              <a:r>
                <a:rPr lang="en-GB" sz="1100" b="1" spc="-10" dirty="0">
                  <a:latin typeface="+mj-lt"/>
                  <a:cs typeface="Graphik Semibold"/>
                </a:rPr>
                <a:t>Manufacturing</a:t>
              </a:r>
              <a:endParaRPr sz="1100" dirty="0">
                <a:latin typeface="+mj-lt"/>
                <a:cs typeface="Graphik Semibold"/>
              </a:endParaRPr>
            </a:p>
          </p:txBody>
        </p:sp>
        <p:sp>
          <p:nvSpPr>
            <p:cNvPr id="85" name="object 27">
              <a:extLst>
                <a:ext uri="{FF2B5EF4-FFF2-40B4-BE49-F238E27FC236}">
                  <a16:creationId xmlns:a16="http://schemas.microsoft.com/office/drawing/2014/main" id="{F7E4A5B0-5F51-4EA6-87D5-DF8606AFEA5D}"/>
                </a:ext>
              </a:extLst>
            </p:cNvPr>
            <p:cNvSpPr txBox="1"/>
            <p:nvPr/>
          </p:nvSpPr>
          <p:spPr>
            <a:xfrm>
              <a:off x="4008161" y="5663627"/>
              <a:ext cx="1215689" cy="359073"/>
            </a:xfrm>
            <a:prstGeom prst="rect">
              <a:avLst/>
            </a:prstGeom>
          </p:spPr>
          <p:txBody>
            <a:bodyPr vert="horz" wrap="square" lIns="0" tIns="25400" rIns="0" bIns="0" rtlCol="0">
              <a:spAutoFit/>
            </a:bodyPr>
            <a:lstStyle/>
            <a:p>
              <a:pPr marR="5080" indent="-635">
                <a:lnSpc>
                  <a:spcPts val="1300"/>
                </a:lnSpc>
              </a:pPr>
              <a:r>
                <a:rPr lang="en-GB" sz="1100" b="1" spc="-10" dirty="0">
                  <a:latin typeface="+mj-lt"/>
                  <a:cs typeface="Graphik Semibold"/>
                </a:rPr>
                <a:t>Data </a:t>
              </a:r>
            </a:p>
            <a:p>
              <a:pPr marR="5080" indent="-635">
                <a:lnSpc>
                  <a:spcPts val="1300"/>
                </a:lnSpc>
              </a:pPr>
              <a:r>
                <a:rPr lang="en-GB" sz="1100" b="1" spc="-10" dirty="0">
                  <a:latin typeface="+mj-lt"/>
                  <a:cs typeface="Graphik Semibold"/>
                </a:rPr>
                <a:t>Centre</a:t>
              </a:r>
              <a:endParaRPr sz="1100" dirty="0">
                <a:latin typeface="+mj-lt"/>
                <a:cs typeface="Graphik Semibold"/>
              </a:endParaRPr>
            </a:p>
          </p:txBody>
        </p:sp>
        <p:sp>
          <p:nvSpPr>
            <p:cNvPr id="86" name="object 27">
              <a:extLst>
                <a:ext uri="{FF2B5EF4-FFF2-40B4-BE49-F238E27FC236}">
                  <a16:creationId xmlns:a16="http://schemas.microsoft.com/office/drawing/2014/main" id="{3FA964B1-AFC3-A228-61C4-72B30B0E6EC2}"/>
                </a:ext>
              </a:extLst>
            </p:cNvPr>
            <p:cNvSpPr txBox="1"/>
            <p:nvPr/>
          </p:nvSpPr>
          <p:spPr>
            <a:xfrm>
              <a:off x="4008161" y="6489450"/>
              <a:ext cx="1215689" cy="359073"/>
            </a:xfrm>
            <a:prstGeom prst="rect">
              <a:avLst/>
            </a:prstGeom>
          </p:spPr>
          <p:txBody>
            <a:bodyPr vert="horz" wrap="square" lIns="0" tIns="25400" rIns="0" bIns="0" rtlCol="0">
              <a:spAutoFit/>
            </a:bodyPr>
            <a:lstStyle/>
            <a:p>
              <a:pPr marR="5080" indent="-635">
                <a:lnSpc>
                  <a:spcPts val="1300"/>
                </a:lnSpc>
              </a:pPr>
              <a:r>
                <a:rPr lang="en-GB" sz="1100" b="1" spc="-10" dirty="0">
                  <a:latin typeface="+mj-lt"/>
                  <a:cs typeface="Graphik Semibold"/>
                </a:rPr>
                <a:t>Research and </a:t>
              </a:r>
              <a:br>
                <a:rPr lang="en-GB" sz="1100" b="1" spc="-10" dirty="0">
                  <a:latin typeface="+mj-lt"/>
                  <a:cs typeface="Graphik Semibold"/>
                </a:rPr>
              </a:br>
              <a:r>
                <a:rPr lang="en-GB" sz="1100" b="1" spc="-10" dirty="0">
                  <a:latin typeface="+mj-lt"/>
                  <a:cs typeface="Graphik Semibold"/>
                </a:rPr>
                <a:t>development</a:t>
              </a:r>
              <a:endParaRPr sz="1100" dirty="0">
                <a:latin typeface="+mj-lt"/>
                <a:cs typeface="Graphik Semibold"/>
              </a:endParaRPr>
            </a:p>
          </p:txBody>
        </p:sp>
        <p:sp>
          <p:nvSpPr>
            <p:cNvPr id="87" name="object 27">
              <a:extLst>
                <a:ext uri="{FF2B5EF4-FFF2-40B4-BE49-F238E27FC236}">
                  <a16:creationId xmlns:a16="http://schemas.microsoft.com/office/drawing/2014/main" id="{D6A076AF-722D-A584-BC70-AD3B5DCFC4AA}"/>
                </a:ext>
              </a:extLst>
            </p:cNvPr>
            <p:cNvSpPr txBox="1"/>
            <p:nvPr/>
          </p:nvSpPr>
          <p:spPr>
            <a:xfrm>
              <a:off x="1427921" y="7420810"/>
              <a:ext cx="757555" cy="192360"/>
            </a:xfrm>
            <a:prstGeom prst="rect">
              <a:avLst/>
            </a:prstGeom>
          </p:spPr>
          <p:txBody>
            <a:bodyPr vert="horz" wrap="square" lIns="0" tIns="25400" rIns="0" bIns="0" rtlCol="0">
              <a:spAutoFit/>
            </a:bodyPr>
            <a:lstStyle/>
            <a:p>
              <a:pPr marR="5080" indent="-635" algn="ctr">
                <a:lnSpc>
                  <a:spcPts val="1300"/>
                </a:lnSpc>
              </a:pPr>
              <a:r>
                <a:rPr lang="en-GB" sz="1100" b="1" spc="-10" dirty="0">
                  <a:latin typeface="+mj-lt"/>
                  <a:cs typeface="Graphik Semibold"/>
                </a:rPr>
                <a:t>Home to</a:t>
              </a:r>
              <a:endParaRPr sz="1100" dirty="0">
                <a:latin typeface="+mj-lt"/>
                <a:cs typeface="Graphik Semibold"/>
              </a:endParaRPr>
            </a:p>
          </p:txBody>
        </p:sp>
        <p:sp>
          <p:nvSpPr>
            <p:cNvPr id="88" name="object 27">
              <a:extLst>
                <a:ext uri="{FF2B5EF4-FFF2-40B4-BE49-F238E27FC236}">
                  <a16:creationId xmlns:a16="http://schemas.microsoft.com/office/drawing/2014/main" id="{A905E897-9469-6A41-B8E9-7D38DBAD827D}"/>
                </a:ext>
              </a:extLst>
            </p:cNvPr>
            <p:cNvSpPr txBox="1"/>
            <p:nvPr/>
          </p:nvSpPr>
          <p:spPr>
            <a:xfrm>
              <a:off x="4225442" y="7420810"/>
              <a:ext cx="757555" cy="192360"/>
            </a:xfrm>
            <a:prstGeom prst="rect">
              <a:avLst/>
            </a:prstGeom>
          </p:spPr>
          <p:txBody>
            <a:bodyPr vert="horz" wrap="square" lIns="0" tIns="25400" rIns="0" bIns="0" rtlCol="0">
              <a:spAutoFit/>
            </a:bodyPr>
            <a:lstStyle/>
            <a:p>
              <a:pPr marR="5080" indent="-635" algn="ctr">
                <a:lnSpc>
                  <a:spcPts val="1300"/>
                </a:lnSpc>
              </a:pPr>
              <a:r>
                <a:rPr lang="en-GB" sz="1100" b="1" spc="-10" dirty="0">
                  <a:latin typeface="+mj-lt"/>
                  <a:cs typeface="Graphik Semibold"/>
                </a:rPr>
                <a:t>Home to</a:t>
              </a:r>
              <a:endParaRPr sz="1100" dirty="0">
                <a:latin typeface="+mj-lt"/>
                <a:cs typeface="Graphik Semibold"/>
              </a:endParaRPr>
            </a:p>
          </p:txBody>
        </p:sp>
        <p:sp>
          <p:nvSpPr>
            <p:cNvPr id="89" name="object 27">
              <a:extLst>
                <a:ext uri="{FF2B5EF4-FFF2-40B4-BE49-F238E27FC236}">
                  <a16:creationId xmlns:a16="http://schemas.microsoft.com/office/drawing/2014/main" id="{339D69BC-28F7-51EC-496C-8C6C069C5088}"/>
                </a:ext>
              </a:extLst>
            </p:cNvPr>
            <p:cNvSpPr txBox="1"/>
            <p:nvPr/>
          </p:nvSpPr>
          <p:spPr>
            <a:xfrm>
              <a:off x="1338067" y="8485755"/>
              <a:ext cx="916927" cy="192360"/>
            </a:xfrm>
            <a:prstGeom prst="rect">
              <a:avLst/>
            </a:prstGeom>
          </p:spPr>
          <p:txBody>
            <a:bodyPr vert="horz" wrap="square" lIns="0" tIns="25400" rIns="0" bIns="0" rtlCol="0">
              <a:spAutoFit/>
            </a:bodyPr>
            <a:lstStyle/>
            <a:p>
              <a:pPr marR="5080" indent="-635" algn="ctr">
                <a:lnSpc>
                  <a:spcPts val="1300"/>
                </a:lnSpc>
              </a:pPr>
              <a:r>
                <a:rPr lang="en-GB" sz="1100" b="1" spc="-10" dirty="0">
                  <a:latin typeface="+mj-lt"/>
                  <a:cs typeface="Graphik Semibold"/>
                </a:rPr>
                <a:t>Businesses</a:t>
              </a:r>
              <a:endParaRPr sz="1100" dirty="0">
                <a:latin typeface="+mj-lt"/>
                <a:cs typeface="Graphik Semibold"/>
              </a:endParaRPr>
            </a:p>
          </p:txBody>
        </p:sp>
        <p:sp>
          <p:nvSpPr>
            <p:cNvPr id="91" name="object 27">
              <a:extLst>
                <a:ext uri="{FF2B5EF4-FFF2-40B4-BE49-F238E27FC236}">
                  <a16:creationId xmlns:a16="http://schemas.microsoft.com/office/drawing/2014/main" id="{6FDDF715-F901-7B37-5D22-83BF6E937D3E}"/>
                </a:ext>
              </a:extLst>
            </p:cNvPr>
            <p:cNvSpPr txBox="1"/>
            <p:nvPr/>
          </p:nvSpPr>
          <p:spPr>
            <a:xfrm>
              <a:off x="4135588" y="8485755"/>
              <a:ext cx="916927" cy="192360"/>
            </a:xfrm>
            <a:prstGeom prst="rect">
              <a:avLst/>
            </a:prstGeom>
          </p:spPr>
          <p:txBody>
            <a:bodyPr vert="horz" wrap="square" lIns="0" tIns="25400" rIns="0" bIns="0" rtlCol="0">
              <a:spAutoFit/>
            </a:bodyPr>
            <a:lstStyle/>
            <a:p>
              <a:pPr marR="5080" indent="-635" algn="ctr">
                <a:lnSpc>
                  <a:spcPts val="1300"/>
                </a:lnSpc>
              </a:pPr>
              <a:r>
                <a:rPr lang="en-GB" sz="1100" b="1" spc="-10" dirty="0">
                  <a:latin typeface="+mj-lt"/>
                  <a:cs typeface="Graphik Semibold"/>
                </a:rPr>
                <a:t>Workers</a:t>
              </a:r>
              <a:endParaRPr sz="1100" dirty="0">
                <a:latin typeface="+mj-lt"/>
                <a:cs typeface="Graphik Semibold"/>
              </a:endParaRPr>
            </a:p>
          </p:txBody>
        </p:sp>
        <p:sp>
          <p:nvSpPr>
            <p:cNvPr id="92" name="object 27">
              <a:extLst>
                <a:ext uri="{FF2B5EF4-FFF2-40B4-BE49-F238E27FC236}">
                  <a16:creationId xmlns:a16="http://schemas.microsoft.com/office/drawing/2014/main" id="{4F8AB94D-777A-2AB2-EF30-CCC8F5A18012}"/>
                </a:ext>
              </a:extLst>
            </p:cNvPr>
            <p:cNvSpPr txBox="1"/>
            <p:nvPr/>
          </p:nvSpPr>
          <p:spPr>
            <a:xfrm>
              <a:off x="1067577" y="7871672"/>
              <a:ext cx="1478241" cy="641201"/>
            </a:xfrm>
            <a:prstGeom prst="rect">
              <a:avLst/>
            </a:prstGeom>
          </p:spPr>
          <p:txBody>
            <a:bodyPr vert="horz" wrap="square" lIns="0" tIns="25400" rIns="0" bIns="0" rtlCol="0">
              <a:spAutoFit/>
            </a:bodyPr>
            <a:lstStyle/>
            <a:p>
              <a:pPr marR="5080" indent="-635" algn="ctr">
                <a:lnSpc>
                  <a:spcPts val="4800"/>
                </a:lnSpc>
              </a:pPr>
              <a:r>
                <a:rPr lang="en-GB" sz="4600" b="1" spc="-10" dirty="0">
                  <a:latin typeface="+mj-lt"/>
                  <a:cs typeface="Graphik Semibold"/>
                </a:rPr>
                <a:t>350</a:t>
              </a:r>
              <a:endParaRPr sz="4600" dirty="0">
                <a:latin typeface="+mj-lt"/>
                <a:cs typeface="Graphik Semibold"/>
              </a:endParaRPr>
            </a:p>
          </p:txBody>
        </p:sp>
        <p:sp>
          <p:nvSpPr>
            <p:cNvPr id="93" name="object 27">
              <a:extLst>
                <a:ext uri="{FF2B5EF4-FFF2-40B4-BE49-F238E27FC236}">
                  <a16:creationId xmlns:a16="http://schemas.microsoft.com/office/drawing/2014/main" id="{FC172244-6AD1-C691-50AE-8EA35FFA4530}"/>
                </a:ext>
              </a:extLst>
            </p:cNvPr>
            <p:cNvSpPr txBox="1"/>
            <p:nvPr/>
          </p:nvSpPr>
          <p:spPr>
            <a:xfrm>
              <a:off x="3874152" y="7871672"/>
              <a:ext cx="1478241" cy="641201"/>
            </a:xfrm>
            <a:prstGeom prst="rect">
              <a:avLst/>
            </a:prstGeom>
          </p:spPr>
          <p:txBody>
            <a:bodyPr vert="horz" wrap="square" lIns="0" tIns="25400" rIns="0" bIns="0" rtlCol="0">
              <a:spAutoFit/>
            </a:bodyPr>
            <a:lstStyle/>
            <a:p>
              <a:pPr marR="5080" indent="-635" algn="ctr">
                <a:lnSpc>
                  <a:spcPts val="4800"/>
                </a:lnSpc>
              </a:pPr>
              <a:r>
                <a:rPr lang="en-GB" sz="4600" b="1" spc="-10" dirty="0">
                  <a:latin typeface="+mj-lt"/>
                  <a:cs typeface="Graphik Semibold"/>
                </a:rPr>
                <a:t>15K+</a:t>
              </a:r>
              <a:endParaRPr sz="4600" dirty="0">
                <a:latin typeface="+mj-lt"/>
                <a:cs typeface="Graphik Semibold"/>
              </a:endParaRPr>
            </a:p>
          </p:txBody>
        </p:sp>
        <p:pic>
          <p:nvPicPr>
            <p:cNvPr id="94" name="Picture 93">
              <a:extLst>
                <a:ext uri="{FF2B5EF4-FFF2-40B4-BE49-F238E27FC236}">
                  <a16:creationId xmlns:a16="http://schemas.microsoft.com/office/drawing/2014/main" id="{09A67D9B-1917-DCEB-B5F4-503D1985327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319514" y="6350320"/>
              <a:ext cx="816074" cy="665242"/>
            </a:xfrm>
            <a:prstGeom prst="rect">
              <a:avLst/>
            </a:prstGeom>
          </p:spPr>
        </p:pic>
        <p:pic>
          <p:nvPicPr>
            <p:cNvPr id="95" name="Picture 94">
              <a:extLst>
                <a:ext uri="{FF2B5EF4-FFF2-40B4-BE49-F238E27FC236}">
                  <a16:creationId xmlns:a16="http://schemas.microsoft.com/office/drawing/2014/main" id="{E91B92ED-B4B6-975D-25DC-5275CEFBE1A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232087" y="5519833"/>
              <a:ext cx="642065" cy="655277"/>
            </a:xfrm>
            <a:prstGeom prst="rect">
              <a:avLst/>
            </a:prstGeom>
          </p:spPr>
        </p:pic>
        <p:pic>
          <p:nvPicPr>
            <p:cNvPr id="97" name="Picture 96">
              <a:extLst>
                <a:ext uri="{FF2B5EF4-FFF2-40B4-BE49-F238E27FC236}">
                  <a16:creationId xmlns:a16="http://schemas.microsoft.com/office/drawing/2014/main" id="{847D5E43-F202-BAB7-8D52-11B4EAA5E29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232087" y="4597668"/>
              <a:ext cx="776074" cy="738105"/>
            </a:xfrm>
            <a:prstGeom prst="rect">
              <a:avLst/>
            </a:prstGeom>
          </p:spPr>
        </p:pic>
        <p:pic>
          <p:nvPicPr>
            <p:cNvPr id="98" name="Picture 97">
              <a:extLst>
                <a:ext uri="{FF2B5EF4-FFF2-40B4-BE49-F238E27FC236}">
                  <a16:creationId xmlns:a16="http://schemas.microsoft.com/office/drawing/2014/main" id="{FA7EE665-5B36-B239-9FC0-6E496CDB0D8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16833" y="4614093"/>
              <a:ext cx="666646" cy="723874"/>
            </a:xfrm>
            <a:prstGeom prst="rect">
              <a:avLst/>
            </a:prstGeom>
          </p:spPr>
        </p:pic>
        <p:pic>
          <p:nvPicPr>
            <p:cNvPr id="100" name="Picture 99" descr="A red and black background&#10;&#10;Description automatically generated">
              <a:extLst>
                <a:ext uri="{FF2B5EF4-FFF2-40B4-BE49-F238E27FC236}">
                  <a16:creationId xmlns:a16="http://schemas.microsoft.com/office/drawing/2014/main" id="{7374F1F8-D85B-08A7-8DD2-1E045342490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16833" y="5525308"/>
              <a:ext cx="642065" cy="686697"/>
            </a:xfrm>
            <a:prstGeom prst="rect">
              <a:avLst/>
            </a:prstGeom>
          </p:spPr>
        </p:pic>
      </p:grpSp>
    </p:spTree>
    <p:extLst>
      <p:ext uri="{BB962C8B-B14F-4D97-AF65-F5344CB8AC3E}">
        <p14:creationId xmlns:p14="http://schemas.microsoft.com/office/powerpoint/2010/main" val="311928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iagram of a city&#10;&#10;Description automatically generated">
            <a:extLst>
              <a:ext uri="{FF2B5EF4-FFF2-40B4-BE49-F238E27FC236}">
                <a16:creationId xmlns:a16="http://schemas.microsoft.com/office/drawing/2014/main" id="{622CB493-40B9-7DE0-E9E8-B95BC2E1DB0C}"/>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1" y="2721760"/>
            <a:ext cx="6106161" cy="3486000"/>
          </a:xfrm>
          <a:prstGeom prst="rect">
            <a:avLst/>
          </a:prstGeom>
        </p:spPr>
      </p:pic>
      <p:pic>
        <p:nvPicPr>
          <p:cNvPr id="5" name="Picture 4" descr="A close-up of a computer screen&#10;&#10;Description automatically generated">
            <a:extLst>
              <a:ext uri="{FF2B5EF4-FFF2-40B4-BE49-F238E27FC236}">
                <a16:creationId xmlns:a16="http://schemas.microsoft.com/office/drawing/2014/main" id="{46DA7DEC-0A59-346C-9610-9369E6EDBB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1672" b="54438"/>
          <a:stretch/>
        </p:blipFill>
        <p:spPr>
          <a:xfrm>
            <a:off x="6611408" y="258158"/>
            <a:ext cx="6207776" cy="2702335"/>
          </a:xfrm>
          <a:prstGeom prst="rect">
            <a:avLst/>
          </a:prstGeom>
        </p:spPr>
      </p:pic>
      <p:sp>
        <p:nvSpPr>
          <p:cNvPr id="2" name="Title 1">
            <a:extLst>
              <a:ext uri="{FF2B5EF4-FFF2-40B4-BE49-F238E27FC236}">
                <a16:creationId xmlns:a16="http://schemas.microsoft.com/office/drawing/2014/main" id="{581031D4-C4F8-83D0-1DBB-873682143CDC}"/>
              </a:ext>
            </a:extLst>
          </p:cNvPr>
          <p:cNvSpPr>
            <a:spLocks noGrp="1"/>
          </p:cNvSpPr>
          <p:nvPr>
            <p:ph type="title"/>
          </p:nvPr>
        </p:nvSpPr>
        <p:spPr>
          <a:xfrm>
            <a:off x="530155" y="778935"/>
            <a:ext cx="2547153" cy="1219199"/>
          </a:xfrm>
        </p:spPr>
        <p:txBody>
          <a:bodyPr/>
          <a:lstStyle/>
          <a:p>
            <a:r>
              <a:rPr lang="en-US" dirty="0"/>
              <a:t>PERMITTED</a:t>
            </a:r>
            <a:br>
              <a:rPr lang="en-US" dirty="0"/>
            </a:br>
            <a:r>
              <a:rPr lang="en-US" dirty="0"/>
              <a:t>BUILDING</a:t>
            </a:r>
            <a:br>
              <a:rPr lang="en-US" dirty="0"/>
            </a:br>
            <a:r>
              <a:rPr lang="en-US" dirty="0"/>
              <a:t>HEIGHTS</a:t>
            </a:r>
          </a:p>
        </p:txBody>
      </p:sp>
      <p:sp>
        <p:nvSpPr>
          <p:cNvPr id="14" name="object 789">
            <a:extLst>
              <a:ext uri="{FF2B5EF4-FFF2-40B4-BE49-F238E27FC236}">
                <a16:creationId xmlns:a16="http://schemas.microsoft.com/office/drawing/2014/main" id="{5FB4E20A-B135-271A-D5A1-3EE7B4061A31}"/>
              </a:ext>
            </a:extLst>
          </p:cNvPr>
          <p:cNvSpPr/>
          <p:nvPr/>
        </p:nvSpPr>
        <p:spPr>
          <a:xfrm>
            <a:off x="9758293" y="4720194"/>
            <a:ext cx="2534549" cy="1267368"/>
          </a:xfrm>
          <a:custGeom>
            <a:avLst/>
            <a:gdLst/>
            <a:ahLst/>
            <a:cxnLst/>
            <a:rect l="l" t="t" r="r" b="b"/>
            <a:pathLst>
              <a:path w="3024505" h="1519554">
                <a:moveTo>
                  <a:pt x="2888996" y="0"/>
                </a:moveTo>
                <a:lnTo>
                  <a:pt x="135000" y="0"/>
                </a:lnTo>
                <a:lnTo>
                  <a:pt x="92329" y="6882"/>
                </a:lnTo>
                <a:lnTo>
                  <a:pt x="55269" y="26046"/>
                </a:lnTo>
                <a:lnTo>
                  <a:pt x="26046" y="55269"/>
                </a:lnTo>
                <a:lnTo>
                  <a:pt x="6882" y="92329"/>
                </a:lnTo>
                <a:lnTo>
                  <a:pt x="0" y="135001"/>
                </a:lnTo>
                <a:lnTo>
                  <a:pt x="0" y="1384325"/>
                </a:lnTo>
                <a:lnTo>
                  <a:pt x="6882" y="1426997"/>
                </a:lnTo>
                <a:lnTo>
                  <a:pt x="26046" y="1464056"/>
                </a:lnTo>
                <a:lnTo>
                  <a:pt x="55269" y="1493279"/>
                </a:lnTo>
                <a:lnTo>
                  <a:pt x="92329" y="1512444"/>
                </a:lnTo>
                <a:lnTo>
                  <a:pt x="135000" y="1519326"/>
                </a:lnTo>
                <a:lnTo>
                  <a:pt x="2888996" y="1519326"/>
                </a:lnTo>
                <a:lnTo>
                  <a:pt x="2931667" y="1512444"/>
                </a:lnTo>
                <a:lnTo>
                  <a:pt x="2968727" y="1493279"/>
                </a:lnTo>
                <a:lnTo>
                  <a:pt x="2997950" y="1464056"/>
                </a:lnTo>
                <a:lnTo>
                  <a:pt x="3017114" y="1426997"/>
                </a:lnTo>
                <a:lnTo>
                  <a:pt x="3023997" y="1384325"/>
                </a:lnTo>
                <a:lnTo>
                  <a:pt x="3023997" y="135001"/>
                </a:lnTo>
                <a:lnTo>
                  <a:pt x="3017114" y="92329"/>
                </a:lnTo>
                <a:lnTo>
                  <a:pt x="2997950" y="55269"/>
                </a:lnTo>
                <a:lnTo>
                  <a:pt x="2968727" y="26046"/>
                </a:lnTo>
                <a:lnTo>
                  <a:pt x="2931667" y="6882"/>
                </a:lnTo>
                <a:lnTo>
                  <a:pt x="2888996" y="0"/>
                </a:lnTo>
                <a:close/>
              </a:path>
            </a:pathLst>
          </a:custGeom>
          <a:solidFill>
            <a:srgbClr val="DBE0E3"/>
          </a:solidFill>
        </p:spPr>
        <p:txBody>
          <a:bodyPr wrap="square" lIns="0" tIns="0" rIns="0" bIns="0" rtlCol="0"/>
          <a:lstStyle/>
          <a:p>
            <a:endParaRPr dirty="0"/>
          </a:p>
        </p:txBody>
      </p:sp>
      <p:sp>
        <p:nvSpPr>
          <p:cNvPr id="16" name="object 775">
            <a:extLst>
              <a:ext uri="{FF2B5EF4-FFF2-40B4-BE49-F238E27FC236}">
                <a16:creationId xmlns:a16="http://schemas.microsoft.com/office/drawing/2014/main" id="{73FB26CE-06D8-CA72-4DBB-53DE7AB8EEAE}"/>
              </a:ext>
            </a:extLst>
          </p:cNvPr>
          <p:cNvSpPr txBox="1"/>
          <p:nvPr/>
        </p:nvSpPr>
        <p:spPr>
          <a:xfrm>
            <a:off x="530155" y="6602363"/>
            <a:ext cx="2766960" cy="359073"/>
          </a:xfrm>
          <a:prstGeom prst="rect">
            <a:avLst/>
          </a:prstGeom>
        </p:spPr>
        <p:txBody>
          <a:bodyPr vert="horz" wrap="square" lIns="0" tIns="25400" rIns="0" bIns="0" rtlCol="0">
            <a:spAutoFit/>
          </a:bodyPr>
          <a:lstStyle/>
          <a:p>
            <a:pPr marR="5080">
              <a:lnSpc>
                <a:spcPts val="1300"/>
              </a:lnSpc>
            </a:pPr>
            <a:r>
              <a:rPr sz="1100" b="1" spc="-25" dirty="0">
                <a:cs typeface="Graphik Semibold"/>
              </a:rPr>
              <a:t>Here</a:t>
            </a:r>
            <a:r>
              <a:rPr sz="1100" b="1" spc="-40" dirty="0">
                <a:cs typeface="Graphik Semibold"/>
              </a:rPr>
              <a:t> </a:t>
            </a:r>
            <a:r>
              <a:rPr sz="1100" b="1" spc="-30" dirty="0">
                <a:cs typeface="Graphik Semibold"/>
              </a:rPr>
              <a:t>are</a:t>
            </a:r>
            <a:r>
              <a:rPr sz="1100" b="1" spc="-35" dirty="0">
                <a:cs typeface="Graphik Semibold"/>
              </a:rPr>
              <a:t> </a:t>
            </a:r>
            <a:r>
              <a:rPr sz="1100" b="1" spc="-25" dirty="0">
                <a:cs typeface="Graphik Semibold"/>
              </a:rPr>
              <a:t>some</a:t>
            </a:r>
            <a:r>
              <a:rPr sz="1100" b="1" spc="-35" dirty="0">
                <a:cs typeface="Graphik Semibold"/>
              </a:rPr>
              <a:t> </a:t>
            </a:r>
            <a:r>
              <a:rPr sz="1100" b="1" spc="-25" dirty="0">
                <a:cs typeface="Graphik Semibold"/>
              </a:rPr>
              <a:t>buildings</a:t>
            </a:r>
            <a:r>
              <a:rPr sz="1100" b="1" spc="-35" dirty="0">
                <a:cs typeface="Graphik Semibold"/>
              </a:rPr>
              <a:t> you </a:t>
            </a:r>
            <a:r>
              <a:rPr sz="1100" b="1" spc="-20" dirty="0">
                <a:cs typeface="Graphik Semibold"/>
              </a:rPr>
              <a:t>might </a:t>
            </a:r>
            <a:br>
              <a:rPr lang="en-GB" sz="1100" b="1" spc="-20" dirty="0">
                <a:cs typeface="Graphik Semibold"/>
              </a:rPr>
            </a:br>
            <a:r>
              <a:rPr sz="1100" b="1" spc="-25" dirty="0">
                <a:cs typeface="Graphik Semibold"/>
              </a:rPr>
              <a:t>recognise</a:t>
            </a:r>
            <a:r>
              <a:rPr sz="1100" b="1" spc="-35" dirty="0">
                <a:cs typeface="Graphik Semibold"/>
              </a:rPr>
              <a:t> </a:t>
            </a:r>
            <a:r>
              <a:rPr sz="1100" b="1" spc="-30" dirty="0">
                <a:cs typeface="Graphik Semibold"/>
              </a:rPr>
              <a:t>for context</a:t>
            </a:r>
            <a:r>
              <a:rPr sz="1100" b="1" spc="-35" dirty="0">
                <a:cs typeface="Graphik Semibold"/>
              </a:rPr>
              <a:t> </a:t>
            </a:r>
            <a:r>
              <a:rPr sz="1100" b="1" spc="-25" dirty="0">
                <a:cs typeface="Graphik Semibold"/>
              </a:rPr>
              <a:t>at</a:t>
            </a:r>
            <a:r>
              <a:rPr sz="1100" b="1" spc="-30" dirty="0">
                <a:cs typeface="Graphik Semibold"/>
              </a:rPr>
              <a:t> </a:t>
            </a:r>
            <a:r>
              <a:rPr sz="1100" b="1" spc="-35" dirty="0">
                <a:cs typeface="Graphik Semibold"/>
              </a:rPr>
              <a:t>different</a:t>
            </a:r>
            <a:r>
              <a:rPr sz="1100" b="1" spc="-30" dirty="0">
                <a:cs typeface="Graphik Semibold"/>
              </a:rPr>
              <a:t> </a:t>
            </a:r>
            <a:r>
              <a:rPr sz="1100" b="1" spc="-10" dirty="0">
                <a:cs typeface="Graphik Semibold"/>
              </a:rPr>
              <a:t>heights</a:t>
            </a:r>
            <a:endParaRPr sz="1100" dirty="0">
              <a:cs typeface="Graphik Semibold"/>
            </a:endParaRPr>
          </a:p>
        </p:txBody>
      </p:sp>
      <p:sp>
        <p:nvSpPr>
          <p:cNvPr id="18" name="object 781">
            <a:extLst>
              <a:ext uri="{FF2B5EF4-FFF2-40B4-BE49-F238E27FC236}">
                <a16:creationId xmlns:a16="http://schemas.microsoft.com/office/drawing/2014/main" id="{22AAE72F-11CF-52A4-31F6-AFED4D3C35A2}"/>
              </a:ext>
            </a:extLst>
          </p:cNvPr>
          <p:cNvSpPr txBox="1"/>
          <p:nvPr/>
        </p:nvSpPr>
        <p:spPr>
          <a:xfrm>
            <a:off x="3311167" y="754434"/>
            <a:ext cx="3011170" cy="666849"/>
          </a:xfrm>
          <a:prstGeom prst="rect">
            <a:avLst/>
          </a:prstGeom>
        </p:spPr>
        <p:txBody>
          <a:bodyPr vert="horz" wrap="square" lIns="0" tIns="0" rIns="0" bIns="0" rtlCol="0">
            <a:spAutoFit/>
          </a:bodyPr>
          <a:lstStyle/>
          <a:p>
            <a:pPr marR="5080">
              <a:lnSpc>
                <a:spcPts val="1300"/>
              </a:lnSpc>
            </a:pPr>
            <a:r>
              <a:rPr sz="1100" b="1" spc="-10" dirty="0">
                <a:cs typeface="Graphik Semibold"/>
              </a:rPr>
              <a:t>A</a:t>
            </a:r>
            <a:r>
              <a:rPr sz="1100" b="1" spc="-45" dirty="0">
                <a:cs typeface="Graphik Semibold"/>
              </a:rPr>
              <a:t> </a:t>
            </a:r>
            <a:r>
              <a:rPr sz="1100" b="1" spc="-25" dirty="0">
                <a:cs typeface="Graphik Semibold"/>
              </a:rPr>
              <a:t>Building</a:t>
            </a:r>
            <a:r>
              <a:rPr sz="1100" b="1" spc="-45" dirty="0">
                <a:cs typeface="Graphik Semibold"/>
              </a:rPr>
              <a:t> </a:t>
            </a:r>
            <a:r>
              <a:rPr sz="1100" b="1" spc="-25" dirty="0">
                <a:cs typeface="Graphik Semibold"/>
              </a:rPr>
              <a:t>Heights</a:t>
            </a:r>
            <a:r>
              <a:rPr sz="1100" b="1" spc="-45" dirty="0">
                <a:cs typeface="Graphik Semibold"/>
              </a:rPr>
              <a:t> </a:t>
            </a:r>
            <a:r>
              <a:rPr sz="1100" b="1" spc="-25" dirty="0">
                <a:cs typeface="Graphik Semibold"/>
              </a:rPr>
              <a:t>Plan</a:t>
            </a:r>
            <a:r>
              <a:rPr sz="1100" b="1" spc="-45" dirty="0">
                <a:cs typeface="Graphik Semibold"/>
              </a:rPr>
              <a:t> </a:t>
            </a:r>
            <a:r>
              <a:rPr sz="1100" b="1" spc="-20" dirty="0">
                <a:cs typeface="Graphik Semibold"/>
              </a:rPr>
              <a:t>has</a:t>
            </a:r>
            <a:r>
              <a:rPr sz="1100" b="1" spc="-45" dirty="0">
                <a:cs typeface="Graphik Semibold"/>
              </a:rPr>
              <a:t> </a:t>
            </a:r>
            <a:r>
              <a:rPr sz="1100" b="1" spc="-20" dirty="0">
                <a:cs typeface="Graphik Semibold"/>
              </a:rPr>
              <a:t>been </a:t>
            </a:r>
            <a:br>
              <a:rPr lang="en-GB" sz="1100" b="1" spc="-20" dirty="0">
                <a:cs typeface="Graphik Semibold"/>
              </a:rPr>
            </a:br>
            <a:r>
              <a:rPr sz="1100" b="1" spc="-25" dirty="0">
                <a:cs typeface="Graphik Semibold"/>
              </a:rPr>
              <a:t>prepared </a:t>
            </a:r>
            <a:r>
              <a:rPr sz="1100" b="1" spc="-30" dirty="0">
                <a:cs typeface="Graphik Semibold"/>
              </a:rPr>
              <a:t>which</a:t>
            </a:r>
            <a:r>
              <a:rPr sz="1100" b="1" spc="-25" dirty="0">
                <a:cs typeface="Graphik Semibold"/>
              </a:rPr>
              <a:t> </a:t>
            </a:r>
            <a:r>
              <a:rPr sz="1100" b="1" spc="-30" dirty="0">
                <a:cs typeface="Graphik Semibold"/>
              </a:rPr>
              <a:t>controls</a:t>
            </a:r>
            <a:r>
              <a:rPr sz="1100" b="1" spc="-25" dirty="0">
                <a:cs typeface="Graphik Semibold"/>
              </a:rPr>
              <a:t> </a:t>
            </a:r>
            <a:r>
              <a:rPr sz="1100" b="1" spc="-20" dirty="0">
                <a:cs typeface="Graphik Semibold"/>
              </a:rPr>
              <a:t>the</a:t>
            </a:r>
            <a:r>
              <a:rPr sz="1100" b="1" spc="-25" dirty="0">
                <a:cs typeface="Graphik Semibold"/>
              </a:rPr>
              <a:t> </a:t>
            </a:r>
            <a:r>
              <a:rPr sz="1100" b="1" spc="-10" dirty="0">
                <a:cs typeface="Graphik Semibold"/>
              </a:rPr>
              <a:t>maximum </a:t>
            </a:r>
            <a:br>
              <a:rPr lang="en-GB" sz="1100" b="1" spc="-10" dirty="0">
                <a:cs typeface="Graphik Semibold"/>
              </a:rPr>
            </a:br>
            <a:r>
              <a:rPr sz="1100" b="1" spc="-25" dirty="0">
                <a:cs typeface="Graphik Semibold"/>
              </a:rPr>
              <a:t>height</a:t>
            </a:r>
            <a:r>
              <a:rPr sz="1100" b="1" spc="-40" dirty="0">
                <a:cs typeface="Graphik Semibold"/>
              </a:rPr>
              <a:t> </a:t>
            </a:r>
            <a:r>
              <a:rPr sz="1100" b="1" spc="-25" dirty="0">
                <a:cs typeface="Graphik Semibold"/>
              </a:rPr>
              <a:t>of</a:t>
            </a:r>
            <a:r>
              <a:rPr sz="1100" b="1" spc="-40" dirty="0">
                <a:cs typeface="Graphik Semibold"/>
              </a:rPr>
              <a:t> </a:t>
            </a:r>
            <a:r>
              <a:rPr sz="1100" b="1" spc="-25" dirty="0">
                <a:cs typeface="Graphik Semibold"/>
              </a:rPr>
              <a:t>new</a:t>
            </a:r>
            <a:r>
              <a:rPr sz="1100" b="1" spc="-40" dirty="0">
                <a:cs typeface="Graphik Semibold"/>
              </a:rPr>
              <a:t> </a:t>
            </a:r>
            <a:r>
              <a:rPr sz="1100" b="1" spc="-25" dirty="0">
                <a:cs typeface="Graphik Semibold"/>
              </a:rPr>
              <a:t>buildings</a:t>
            </a:r>
            <a:r>
              <a:rPr sz="1100" b="1" spc="-40" dirty="0">
                <a:cs typeface="Graphik Semibold"/>
              </a:rPr>
              <a:t> </a:t>
            </a:r>
            <a:r>
              <a:rPr sz="1100" b="1" spc="-10" dirty="0">
                <a:cs typeface="Graphik Semibold"/>
              </a:rPr>
              <a:t>constructed </a:t>
            </a:r>
            <a:br>
              <a:rPr lang="en-GB" sz="1100" b="1" spc="-10" dirty="0">
                <a:cs typeface="Graphik Semibold"/>
              </a:rPr>
            </a:br>
            <a:r>
              <a:rPr sz="1100" b="1" spc="-25" dirty="0">
                <a:cs typeface="Graphik Semibold"/>
              </a:rPr>
              <a:t>under</a:t>
            </a:r>
            <a:r>
              <a:rPr sz="1100" b="1" spc="-40" dirty="0">
                <a:cs typeface="Graphik Semibold"/>
              </a:rPr>
              <a:t> </a:t>
            </a:r>
            <a:r>
              <a:rPr sz="1100" b="1" spc="-20" dirty="0">
                <a:cs typeface="Graphik Semibold"/>
              </a:rPr>
              <a:t>the</a:t>
            </a:r>
            <a:r>
              <a:rPr sz="1100" b="1" spc="-40" dirty="0">
                <a:cs typeface="Graphik Semibold"/>
              </a:rPr>
              <a:t> </a:t>
            </a:r>
            <a:r>
              <a:rPr sz="1100" b="1" spc="-20" dirty="0">
                <a:cs typeface="Graphik Semibold"/>
              </a:rPr>
              <a:t>SPZ.</a:t>
            </a:r>
            <a:endParaRPr sz="1100" dirty="0">
              <a:cs typeface="Graphik Semibold"/>
            </a:endParaRPr>
          </a:p>
        </p:txBody>
      </p:sp>
      <p:sp>
        <p:nvSpPr>
          <p:cNvPr id="19" name="object 782">
            <a:extLst>
              <a:ext uri="{FF2B5EF4-FFF2-40B4-BE49-F238E27FC236}">
                <a16:creationId xmlns:a16="http://schemas.microsoft.com/office/drawing/2014/main" id="{BC8D3031-B31B-7B74-5278-D8235CD07EC8}"/>
              </a:ext>
            </a:extLst>
          </p:cNvPr>
          <p:cNvSpPr txBox="1"/>
          <p:nvPr/>
        </p:nvSpPr>
        <p:spPr>
          <a:xfrm>
            <a:off x="3311167" y="1602509"/>
            <a:ext cx="2983865" cy="1401922"/>
          </a:xfrm>
          <a:prstGeom prst="rect">
            <a:avLst/>
          </a:prstGeom>
        </p:spPr>
        <p:txBody>
          <a:bodyPr vert="horz" wrap="square" lIns="0" tIns="0" rIns="0" bIns="0" rtlCol="0">
            <a:spAutoFit/>
          </a:bodyPr>
          <a:lstStyle/>
          <a:p>
            <a:pPr marR="43815">
              <a:lnSpc>
                <a:spcPts val="960"/>
              </a:lnSpc>
              <a:spcBef>
                <a:spcPts val="70"/>
              </a:spcBef>
            </a:pPr>
            <a:r>
              <a:rPr sz="800" spc="-10" dirty="0">
                <a:cs typeface="Graphik Regular"/>
              </a:rPr>
              <a:t>A</a:t>
            </a:r>
            <a:r>
              <a:rPr sz="800" spc="-45" dirty="0">
                <a:cs typeface="Graphik Regular"/>
              </a:rPr>
              <a:t> </a:t>
            </a:r>
            <a:r>
              <a:rPr sz="800" spc="-10" dirty="0">
                <a:cs typeface="Graphik Regular"/>
              </a:rPr>
              <a:t>primary</a:t>
            </a:r>
            <a:r>
              <a:rPr sz="800" spc="-45" dirty="0">
                <a:cs typeface="Graphik Regular"/>
              </a:rPr>
              <a:t> </a:t>
            </a:r>
            <a:r>
              <a:rPr sz="800" spc="-10" dirty="0">
                <a:cs typeface="Graphik Regular"/>
              </a:rPr>
              <a:t>focus</a:t>
            </a:r>
            <a:r>
              <a:rPr sz="800" spc="-40" dirty="0">
                <a:cs typeface="Graphik Regular"/>
              </a:rPr>
              <a:t> </a:t>
            </a:r>
            <a:r>
              <a:rPr sz="800" spc="-10" dirty="0">
                <a:cs typeface="Graphik Regular"/>
              </a:rPr>
              <a:t>of</a:t>
            </a:r>
            <a:r>
              <a:rPr sz="800" spc="-45" dirty="0">
                <a:cs typeface="Graphik Regular"/>
              </a:rPr>
              <a:t> </a:t>
            </a:r>
            <a:r>
              <a:rPr sz="800" spc="-10" dirty="0">
                <a:cs typeface="Graphik Regular"/>
              </a:rPr>
              <a:t>the</a:t>
            </a:r>
            <a:r>
              <a:rPr sz="800" spc="-40" dirty="0">
                <a:cs typeface="Graphik Regular"/>
              </a:rPr>
              <a:t> </a:t>
            </a:r>
            <a:r>
              <a:rPr sz="800" spc="-10" dirty="0">
                <a:cs typeface="Graphik Regular"/>
              </a:rPr>
              <a:t>new</a:t>
            </a:r>
            <a:r>
              <a:rPr sz="800" spc="-45" dirty="0">
                <a:cs typeface="Graphik Regular"/>
              </a:rPr>
              <a:t> </a:t>
            </a:r>
            <a:r>
              <a:rPr sz="800" spc="-10" dirty="0">
                <a:cs typeface="Graphik Regular"/>
              </a:rPr>
              <a:t>SPZ</a:t>
            </a:r>
            <a:r>
              <a:rPr sz="800" spc="-45" dirty="0">
                <a:cs typeface="Graphik Regular"/>
              </a:rPr>
              <a:t> </a:t>
            </a:r>
            <a:r>
              <a:rPr sz="800" spc="-10" dirty="0">
                <a:cs typeface="Graphik Regular"/>
              </a:rPr>
              <a:t>is</a:t>
            </a:r>
            <a:r>
              <a:rPr sz="800" spc="-40" dirty="0">
                <a:cs typeface="Graphik Regular"/>
              </a:rPr>
              <a:t> </a:t>
            </a:r>
            <a:r>
              <a:rPr sz="800" spc="-10" dirty="0">
                <a:cs typeface="Graphik Regular"/>
              </a:rPr>
              <a:t>the</a:t>
            </a:r>
            <a:r>
              <a:rPr sz="800" spc="-45" dirty="0">
                <a:cs typeface="Graphik Regular"/>
              </a:rPr>
              <a:t> </a:t>
            </a:r>
            <a:r>
              <a:rPr sz="800" spc="-10" dirty="0">
                <a:cs typeface="Graphik Regular"/>
              </a:rPr>
              <a:t>development</a:t>
            </a:r>
            <a:r>
              <a:rPr sz="800" spc="-40" dirty="0">
                <a:cs typeface="Graphik Regular"/>
              </a:rPr>
              <a:t> </a:t>
            </a:r>
            <a:r>
              <a:rPr sz="800" spc="-10" dirty="0">
                <a:cs typeface="Graphik Regular"/>
              </a:rPr>
              <a:t>of</a:t>
            </a:r>
            <a:r>
              <a:rPr sz="800" spc="-45" dirty="0">
                <a:cs typeface="Graphik Regular"/>
              </a:rPr>
              <a:t> </a:t>
            </a:r>
            <a:r>
              <a:rPr sz="800" spc="-10" dirty="0">
                <a:cs typeface="Graphik Regular"/>
              </a:rPr>
              <a:t>taller industrial</a:t>
            </a:r>
            <a:r>
              <a:rPr sz="800" spc="-35" dirty="0">
                <a:cs typeface="Graphik Regular"/>
              </a:rPr>
              <a:t> </a:t>
            </a:r>
            <a:r>
              <a:rPr sz="800" spc="-10" dirty="0">
                <a:cs typeface="Graphik Regular"/>
              </a:rPr>
              <a:t>buildings</a:t>
            </a:r>
            <a:r>
              <a:rPr sz="800" spc="-30" dirty="0">
                <a:cs typeface="Graphik Regular"/>
              </a:rPr>
              <a:t> </a:t>
            </a:r>
            <a:r>
              <a:rPr sz="800" spc="-10" dirty="0">
                <a:cs typeface="Graphik Regular"/>
              </a:rPr>
              <a:t>in</a:t>
            </a:r>
            <a:r>
              <a:rPr sz="800" spc="-35" dirty="0">
                <a:cs typeface="Graphik Regular"/>
              </a:rPr>
              <a:t> </a:t>
            </a:r>
            <a:r>
              <a:rPr sz="800" spc="-10" dirty="0">
                <a:cs typeface="Graphik Regular"/>
              </a:rPr>
              <a:t>a</a:t>
            </a:r>
            <a:r>
              <a:rPr sz="800" spc="-30" dirty="0">
                <a:cs typeface="Graphik Regular"/>
              </a:rPr>
              <a:t> </a:t>
            </a:r>
            <a:r>
              <a:rPr sz="800" spc="-10" dirty="0">
                <a:cs typeface="Graphik Regular"/>
              </a:rPr>
              <a:t>planned</a:t>
            </a:r>
            <a:r>
              <a:rPr sz="800" spc="-35" dirty="0">
                <a:cs typeface="Graphik Regular"/>
              </a:rPr>
              <a:t> </a:t>
            </a:r>
            <a:r>
              <a:rPr sz="800" spc="-10" dirty="0">
                <a:cs typeface="Graphik Regular"/>
              </a:rPr>
              <a:t>and</a:t>
            </a:r>
            <a:r>
              <a:rPr sz="800" spc="-30" dirty="0">
                <a:cs typeface="Graphik Regular"/>
              </a:rPr>
              <a:t> </a:t>
            </a:r>
            <a:r>
              <a:rPr sz="800" spc="-10" dirty="0">
                <a:cs typeface="Graphik Regular"/>
              </a:rPr>
              <a:t>controlled</a:t>
            </a:r>
            <a:r>
              <a:rPr sz="800" spc="-30" dirty="0">
                <a:cs typeface="Graphik Regular"/>
              </a:rPr>
              <a:t> </a:t>
            </a:r>
            <a:r>
              <a:rPr sz="800" spc="-10" dirty="0">
                <a:cs typeface="Graphik Regular"/>
              </a:rPr>
              <a:t>manner.</a:t>
            </a:r>
            <a:endParaRPr sz="800" dirty="0">
              <a:cs typeface="Graphik Regular"/>
            </a:endParaRPr>
          </a:p>
          <a:p>
            <a:pPr marR="71120">
              <a:lnSpc>
                <a:spcPts val="960"/>
              </a:lnSpc>
            </a:pPr>
            <a:r>
              <a:rPr sz="800" spc="-10" dirty="0">
                <a:cs typeface="Graphik Regular"/>
              </a:rPr>
              <a:t>With</a:t>
            </a:r>
            <a:r>
              <a:rPr sz="800" spc="-45" dirty="0">
                <a:cs typeface="Graphik Regular"/>
              </a:rPr>
              <a:t> </a:t>
            </a:r>
            <a:r>
              <a:rPr sz="800" spc="-10" dirty="0">
                <a:cs typeface="Graphik Regular"/>
              </a:rPr>
              <a:t>no</a:t>
            </a:r>
            <a:r>
              <a:rPr sz="800" spc="-40" dirty="0">
                <a:cs typeface="Graphik Regular"/>
              </a:rPr>
              <a:t> </a:t>
            </a:r>
            <a:r>
              <a:rPr sz="800" spc="-10" dirty="0">
                <a:cs typeface="Graphik Regular"/>
              </a:rPr>
              <a:t>new</a:t>
            </a:r>
            <a:r>
              <a:rPr sz="800" spc="-40" dirty="0">
                <a:cs typeface="Graphik Regular"/>
              </a:rPr>
              <a:t> </a:t>
            </a:r>
            <a:r>
              <a:rPr sz="800" spc="-10" dirty="0">
                <a:cs typeface="Graphik Regular"/>
              </a:rPr>
              <a:t>development</a:t>
            </a:r>
            <a:r>
              <a:rPr sz="800" spc="-45" dirty="0">
                <a:cs typeface="Graphik Regular"/>
              </a:rPr>
              <a:t> </a:t>
            </a:r>
            <a:r>
              <a:rPr sz="800" spc="-10" dirty="0">
                <a:cs typeface="Graphik Regular"/>
              </a:rPr>
              <a:t>land</a:t>
            </a:r>
            <a:r>
              <a:rPr sz="800" spc="-40" dirty="0">
                <a:cs typeface="Graphik Regular"/>
              </a:rPr>
              <a:t> </a:t>
            </a:r>
            <a:r>
              <a:rPr sz="800" spc="-10" dirty="0">
                <a:cs typeface="Graphik Regular"/>
              </a:rPr>
              <a:t>available</a:t>
            </a:r>
            <a:r>
              <a:rPr sz="800" spc="-40" dirty="0">
                <a:cs typeface="Graphik Regular"/>
              </a:rPr>
              <a:t> </a:t>
            </a:r>
            <a:r>
              <a:rPr sz="800" spc="-10" dirty="0">
                <a:cs typeface="Graphik Regular"/>
              </a:rPr>
              <a:t>on</a:t>
            </a:r>
            <a:r>
              <a:rPr sz="800" spc="-45" dirty="0">
                <a:cs typeface="Graphik Regular"/>
              </a:rPr>
              <a:t> </a:t>
            </a:r>
            <a:r>
              <a:rPr sz="800" spc="-10" dirty="0">
                <a:cs typeface="Graphik Regular"/>
              </a:rPr>
              <a:t>the</a:t>
            </a:r>
            <a:r>
              <a:rPr sz="800" spc="-40" dirty="0">
                <a:cs typeface="Graphik Regular"/>
              </a:rPr>
              <a:t> </a:t>
            </a:r>
            <a:r>
              <a:rPr sz="800" spc="-10" dirty="0">
                <a:cs typeface="Graphik Regular"/>
              </a:rPr>
              <a:t>Slough </a:t>
            </a:r>
            <a:r>
              <a:rPr sz="800" spc="-25" dirty="0">
                <a:cs typeface="Graphik Regular"/>
              </a:rPr>
              <a:t>Trading</a:t>
            </a:r>
            <a:r>
              <a:rPr sz="800" spc="-40" dirty="0">
                <a:cs typeface="Graphik Regular"/>
              </a:rPr>
              <a:t> </a:t>
            </a:r>
            <a:r>
              <a:rPr sz="800" spc="-10" dirty="0">
                <a:cs typeface="Graphik Regular"/>
              </a:rPr>
              <a:t>Estate</a:t>
            </a:r>
            <a:r>
              <a:rPr lang="en-GB" sz="800" spc="-10" dirty="0">
                <a:cs typeface="Graphik Regular"/>
              </a:rPr>
              <a:t>,</a:t>
            </a:r>
            <a:r>
              <a:rPr sz="800" spc="-35" dirty="0">
                <a:cs typeface="Graphik Regular"/>
              </a:rPr>
              <a:t> </a:t>
            </a:r>
            <a:r>
              <a:rPr sz="800" spc="-10" dirty="0">
                <a:cs typeface="Graphik Regular"/>
              </a:rPr>
              <a:t>the</a:t>
            </a:r>
            <a:r>
              <a:rPr sz="800" spc="-40" dirty="0">
                <a:cs typeface="Graphik Regular"/>
              </a:rPr>
              <a:t> </a:t>
            </a:r>
            <a:r>
              <a:rPr sz="800" spc="-10" dirty="0">
                <a:cs typeface="Graphik Regular"/>
              </a:rPr>
              <a:t>new</a:t>
            </a:r>
            <a:r>
              <a:rPr sz="800" spc="-35" dirty="0">
                <a:cs typeface="Graphik Regular"/>
              </a:rPr>
              <a:t> </a:t>
            </a:r>
            <a:r>
              <a:rPr sz="800" spc="-10" dirty="0">
                <a:cs typeface="Graphik Regular"/>
              </a:rPr>
              <a:t>SPZ</a:t>
            </a:r>
            <a:r>
              <a:rPr sz="800" spc="-40" dirty="0">
                <a:cs typeface="Graphik Regular"/>
              </a:rPr>
              <a:t> </a:t>
            </a:r>
            <a:r>
              <a:rPr sz="800" spc="-10" dirty="0">
                <a:cs typeface="Graphik Regular"/>
              </a:rPr>
              <a:t>will</a:t>
            </a:r>
            <a:r>
              <a:rPr sz="800" spc="-35" dirty="0">
                <a:cs typeface="Graphik Regular"/>
              </a:rPr>
              <a:t> </a:t>
            </a:r>
            <a:r>
              <a:rPr sz="800" spc="-10" dirty="0">
                <a:cs typeface="Graphik Regular"/>
              </a:rPr>
              <a:t>encourage</a:t>
            </a:r>
            <a:r>
              <a:rPr sz="800" spc="-40" dirty="0">
                <a:cs typeface="Graphik Regular"/>
              </a:rPr>
              <a:t> </a:t>
            </a:r>
            <a:r>
              <a:rPr sz="800" spc="-10" dirty="0">
                <a:cs typeface="Graphik Regular"/>
              </a:rPr>
              <a:t>a</a:t>
            </a:r>
            <a:r>
              <a:rPr sz="800" spc="-35" dirty="0">
                <a:cs typeface="Graphik Regular"/>
              </a:rPr>
              <a:t> </a:t>
            </a:r>
            <a:r>
              <a:rPr sz="800" spc="-10" dirty="0">
                <a:cs typeface="Graphik Regular"/>
              </a:rPr>
              <a:t>more</a:t>
            </a:r>
            <a:r>
              <a:rPr sz="800" spc="-35" dirty="0">
                <a:cs typeface="Graphik Regular"/>
              </a:rPr>
              <a:t> </a:t>
            </a:r>
            <a:r>
              <a:rPr sz="800" spc="-10" dirty="0">
                <a:cs typeface="Graphik Regular"/>
              </a:rPr>
              <a:t>efficient approach</a:t>
            </a:r>
            <a:r>
              <a:rPr sz="800" spc="-45" dirty="0">
                <a:cs typeface="Graphik Regular"/>
              </a:rPr>
              <a:t> </a:t>
            </a:r>
            <a:r>
              <a:rPr sz="800" spc="-20" dirty="0">
                <a:cs typeface="Graphik Regular"/>
              </a:rPr>
              <a:t>by</a:t>
            </a:r>
            <a:r>
              <a:rPr sz="800" spc="-40" dirty="0">
                <a:cs typeface="Graphik Regular"/>
              </a:rPr>
              <a:t> </a:t>
            </a:r>
            <a:r>
              <a:rPr sz="800" spc="-10" dirty="0">
                <a:cs typeface="Graphik Regular"/>
              </a:rPr>
              <a:t>intensifying</a:t>
            </a:r>
            <a:r>
              <a:rPr sz="800" spc="-45" dirty="0">
                <a:cs typeface="Graphik Regular"/>
              </a:rPr>
              <a:t> </a:t>
            </a:r>
            <a:r>
              <a:rPr sz="800" spc="-10" dirty="0">
                <a:cs typeface="Graphik Regular"/>
              </a:rPr>
              <a:t>the</a:t>
            </a:r>
            <a:r>
              <a:rPr sz="800" spc="-40" dirty="0">
                <a:cs typeface="Graphik Regular"/>
              </a:rPr>
              <a:t> </a:t>
            </a:r>
            <a:r>
              <a:rPr sz="800" spc="-10" dirty="0">
                <a:cs typeface="Graphik Regular"/>
              </a:rPr>
              <a:t>use</a:t>
            </a:r>
            <a:r>
              <a:rPr sz="800" spc="-45" dirty="0">
                <a:cs typeface="Graphik Regular"/>
              </a:rPr>
              <a:t> </a:t>
            </a:r>
            <a:r>
              <a:rPr sz="800" spc="-10" dirty="0">
                <a:cs typeface="Graphik Regular"/>
              </a:rPr>
              <a:t>of</a:t>
            </a:r>
            <a:r>
              <a:rPr sz="800" spc="-40" dirty="0">
                <a:cs typeface="Graphik Regular"/>
              </a:rPr>
              <a:t> </a:t>
            </a:r>
            <a:r>
              <a:rPr sz="800" spc="-10" dirty="0">
                <a:cs typeface="Graphik Regular"/>
              </a:rPr>
              <a:t>the</a:t>
            </a:r>
            <a:r>
              <a:rPr sz="800" spc="-40" dirty="0">
                <a:cs typeface="Graphik Regular"/>
              </a:rPr>
              <a:t> </a:t>
            </a:r>
            <a:r>
              <a:rPr sz="800" spc="-10" dirty="0">
                <a:cs typeface="Graphik Regular"/>
              </a:rPr>
              <a:t>existing</a:t>
            </a:r>
            <a:r>
              <a:rPr sz="800" spc="-45" dirty="0">
                <a:cs typeface="Graphik Regular"/>
              </a:rPr>
              <a:t> </a:t>
            </a:r>
            <a:r>
              <a:rPr sz="800" spc="-20" dirty="0">
                <a:cs typeface="Graphik Regular"/>
              </a:rPr>
              <a:t>land </a:t>
            </a:r>
            <a:r>
              <a:rPr sz="800" spc="-10" dirty="0">
                <a:cs typeface="Graphik Regular"/>
              </a:rPr>
              <a:t>available.</a:t>
            </a:r>
            <a:r>
              <a:rPr sz="800" spc="-40" dirty="0">
                <a:cs typeface="Graphik Regular"/>
              </a:rPr>
              <a:t> </a:t>
            </a:r>
            <a:r>
              <a:rPr sz="800" spc="-10" dirty="0">
                <a:cs typeface="Graphik Regular"/>
              </a:rPr>
              <a:t>With</a:t>
            </a:r>
            <a:r>
              <a:rPr sz="800" spc="-35" dirty="0">
                <a:cs typeface="Graphik Regular"/>
              </a:rPr>
              <a:t> </a:t>
            </a:r>
            <a:r>
              <a:rPr sz="800" spc="-10" dirty="0">
                <a:cs typeface="Graphik Regular"/>
              </a:rPr>
              <a:t>the</a:t>
            </a:r>
            <a:r>
              <a:rPr sz="800" spc="-40" dirty="0">
                <a:cs typeface="Graphik Regular"/>
              </a:rPr>
              <a:t> </a:t>
            </a:r>
            <a:r>
              <a:rPr sz="800" spc="-10" dirty="0">
                <a:cs typeface="Graphik Regular"/>
              </a:rPr>
              <a:t>demand</a:t>
            </a:r>
            <a:r>
              <a:rPr sz="800" spc="-35" dirty="0">
                <a:cs typeface="Graphik Regular"/>
              </a:rPr>
              <a:t> </a:t>
            </a:r>
            <a:r>
              <a:rPr sz="800" spc="-20" dirty="0">
                <a:cs typeface="Graphik Regular"/>
              </a:rPr>
              <a:t>for</a:t>
            </a:r>
            <a:r>
              <a:rPr sz="800" spc="-40" dirty="0">
                <a:cs typeface="Graphik Regular"/>
              </a:rPr>
              <a:t> </a:t>
            </a:r>
            <a:r>
              <a:rPr sz="800" spc="-10" dirty="0">
                <a:cs typeface="Graphik Regular"/>
              </a:rPr>
              <a:t>housing</a:t>
            </a:r>
            <a:r>
              <a:rPr sz="800" spc="-35" dirty="0">
                <a:cs typeface="Graphik Regular"/>
              </a:rPr>
              <a:t> </a:t>
            </a:r>
            <a:r>
              <a:rPr sz="800" spc="-10" dirty="0">
                <a:cs typeface="Graphik Regular"/>
              </a:rPr>
              <a:t>a</a:t>
            </a:r>
            <a:r>
              <a:rPr sz="800" spc="-35" dirty="0">
                <a:cs typeface="Graphik Regular"/>
              </a:rPr>
              <a:t> </a:t>
            </a:r>
            <a:r>
              <a:rPr sz="800" spc="-25" dirty="0">
                <a:cs typeface="Graphik Regular"/>
              </a:rPr>
              <a:t>key</a:t>
            </a:r>
            <a:r>
              <a:rPr sz="800" spc="-40" dirty="0">
                <a:cs typeface="Graphik Regular"/>
              </a:rPr>
              <a:t> </a:t>
            </a:r>
            <a:r>
              <a:rPr sz="800" spc="-10" dirty="0">
                <a:cs typeface="Graphik Regular"/>
              </a:rPr>
              <a:t>priority</a:t>
            </a:r>
            <a:r>
              <a:rPr lang="en-GB" sz="800" dirty="0">
                <a:cs typeface="Graphik Regular"/>
              </a:rPr>
              <a:t> </a:t>
            </a:r>
            <a:r>
              <a:rPr sz="800" spc="-10" dirty="0">
                <a:cs typeface="Graphik Regular"/>
              </a:rPr>
              <a:t>for</a:t>
            </a:r>
            <a:r>
              <a:rPr sz="800" spc="-40" dirty="0">
                <a:cs typeface="Graphik Regular"/>
              </a:rPr>
              <a:t> </a:t>
            </a:r>
            <a:r>
              <a:rPr sz="800" spc="-10" dirty="0">
                <a:cs typeface="Graphik Regular"/>
              </a:rPr>
              <a:t>Slough,</a:t>
            </a:r>
            <a:r>
              <a:rPr sz="800" spc="-35" dirty="0">
                <a:cs typeface="Graphik Regular"/>
              </a:rPr>
              <a:t> </a:t>
            </a:r>
            <a:r>
              <a:rPr sz="800" spc="-20" dirty="0">
                <a:cs typeface="Graphik Regular"/>
              </a:rPr>
              <a:t>many</a:t>
            </a:r>
            <a:r>
              <a:rPr sz="800" spc="-35" dirty="0">
                <a:cs typeface="Graphik Regular"/>
              </a:rPr>
              <a:t> </a:t>
            </a:r>
            <a:r>
              <a:rPr sz="800" spc="-10" dirty="0">
                <a:cs typeface="Graphik Regular"/>
              </a:rPr>
              <a:t>commercial</a:t>
            </a:r>
            <a:r>
              <a:rPr sz="800" spc="-40" dirty="0">
                <a:cs typeface="Graphik Regular"/>
              </a:rPr>
              <a:t> </a:t>
            </a:r>
            <a:r>
              <a:rPr sz="800" spc="-10" dirty="0">
                <a:cs typeface="Graphik Regular"/>
              </a:rPr>
              <a:t>sites</a:t>
            </a:r>
            <a:r>
              <a:rPr sz="800" spc="-35" dirty="0">
                <a:cs typeface="Graphik Regular"/>
              </a:rPr>
              <a:t> </a:t>
            </a:r>
            <a:r>
              <a:rPr sz="800" spc="-10" dirty="0">
                <a:cs typeface="Graphik Regular"/>
              </a:rPr>
              <a:t>in</a:t>
            </a:r>
            <a:r>
              <a:rPr sz="800" spc="-35" dirty="0">
                <a:cs typeface="Graphik Regular"/>
              </a:rPr>
              <a:t> </a:t>
            </a:r>
            <a:r>
              <a:rPr sz="800" spc="-10" dirty="0">
                <a:cs typeface="Graphik Regular"/>
              </a:rPr>
              <a:t>the</a:t>
            </a:r>
            <a:r>
              <a:rPr sz="800" spc="-40" dirty="0">
                <a:cs typeface="Graphik Regular"/>
              </a:rPr>
              <a:t> </a:t>
            </a:r>
            <a:r>
              <a:rPr sz="800" spc="-20" dirty="0">
                <a:cs typeface="Graphik Regular"/>
              </a:rPr>
              <a:t>town</a:t>
            </a:r>
            <a:r>
              <a:rPr sz="800" spc="-35" dirty="0">
                <a:cs typeface="Graphik Regular"/>
              </a:rPr>
              <a:t> </a:t>
            </a:r>
            <a:r>
              <a:rPr sz="800" spc="-20" dirty="0">
                <a:cs typeface="Graphik Regular"/>
              </a:rPr>
              <a:t>have</a:t>
            </a:r>
            <a:r>
              <a:rPr sz="800" spc="-35" dirty="0">
                <a:cs typeface="Graphik Regular"/>
              </a:rPr>
              <a:t> </a:t>
            </a:r>
            <a:r>
              <a:rPr sz="800" spc="-20" dirty="0">
                <a:cs typeface="Graphik Regular"/>
              </a:rPr>
              <a:t>been </a:t>
            </a:r>
            <a:r>
              <a:rPr sz="800" spc="-10" dirty="0">
                <a:cs typeface="Graphik Regular"/>
              </a:rPr>
              <a:t>redesignated</a:t>
            </a:r>
            <a:r>
              <a:rPr sz="800" spc="-45" dirty="0">
                <a:cs typeface="Graphik Regular"/>
              </a:rPr>
              <a:t> </a:t>
            </a:r>
            <a:r>
              <a:rPr sz="800" spc="-10" dirty="0">
                <a:cs typeface="Graphik Regular"/>
              </a:rPr>
              <a:t>for</a:t>
            </a:r>
            <a:r>
              <a:rPr sz="800" spc="-40" dirty="0">
                <a:cs typeface="Graphik Regular"/>
              </a:rPr>
              <a:t> </a:t>
            </a:r>
            <a:r>
              <a:rPr sz="800" spc="-10" dirty="0">
                <a:cs typeface="Graphik Regular"/>
              </a:rPr>
              <a:t>new</a:t>
            </a:r>
            <a:r>
              <a:rPr sz="800" spc="-40" dirty="0">
                <a:cs typeface="Graphik Regular"/>
              </a:rPr>
              <a:t> </a:t>
            </a:r>
            <a:r>
              <a:rPr sz="800" spc="-10" dirty="0">
                <a:cs typeface="Graphik Regular"/>
              </a:rPr>
              <a:t>homes</a:t>
            </a:r>
            <a:r>
              <a:rPr sz="800" spc="-40" dirty="0">
                <a:cs typeface="Graphik Regular"/>
              </a:rPr>
              <a:t> </a:t>
            </a:r>
            <a:r>
              <a:rPr sz="800" spc="-10" dirty="0">
                <a:cs typeface="Graphik Regular"/>
              </a:rPr>
              <a:t>resulting</a:t>
            </a:r>
            <a:r>
              <a:rPr sz="800" spc="-40" dirty="0">
                <a:cs typeface="Graphik Regular"/>
              </a:rPr>
              <a:t> </a:t>
            </a:r>
            <a:r>
              <a:rPr sz="800" spc="-10" dirty="0">
                <a:cs typeface="Graphik Regular"/>
              </a:rPr>
              <a:t>in</a:t>
            </a:r>
            <a:r>
              <a:rPr sz="800" spc="-40" dirty="0">
                <a:cs typeface="Graphik Regular"/>
              </a:rPr>
              <a:t> </a:t>
            </a:r>
            <a:r>
              <a:rPr sz="800" spc="-10" dirty="0">
                <a:cs typeface="Graphik Regular"/>
              </a:rPr>
              <a:t>a</a:t>
            </a:r>
            <a:r>
              <a:rPr sz="800" spc="-40" dirty="0">
                <a:cs typeface="Graphik Regular"/>
              </a:rPr>
              <a:t> </a:t>
            </a:r>
            <a:r>
              <a:rPr sz="800" spc="-20" dirty="0">
                <a:cs typeface="Graphik Regular"/>
              </a:rPr>
              <a:t>greater</a:t>
            </a:r>
            <a:r>
              <a:rPr sz="800" spc="-40" dirty="0">
                <a:cs typeface="Graphik Regular"/>
              </a:rPr>
              <a:t> </a:t>
            </a:r>
            <a:r>
              <a:rPr sz="800" spc="-10" dirty="0">
                <a:cs typeface="Graphik Regular"/>
              </a:rPr>
              <a:t>demand for</a:t>
            </a:r>
            <a:r>
              <a:rPr sz="800" spc="-45" dirty="0">
                <a:cs typeface="Graphik Regular"/>
              </a:rPr>
              <a:t> </a:t>
            </a:r>
            <a:r>
              <a:rPr sz="800" spc="-10" dirty="0">
                <a:cs typeface="Graphik Regular"/>
              </a:rPr>
              <a:t>industrial</a:t>
            </a:r>
            <a:r>
              <a:rPr sz="800" spc="-40" dirty="0">
                <a:cs typeface="Graphik Regular"/>
              </a:rPr>
              <a:t> </a:t>
            </a:r>
            <a:r>
              <a:rPr sz="800" spc="-10" dirty="0">
                <a:cs typeface="Graphik Regular"/>
              </a:rPr>
              <a:t>space.</a:t>
            </a:r>
            <a:r>
              <a:rPr sz="800" spc="-40" dirty="0">
                <a:cs typeface="Graphik Regular"/>
              </a:rPr>
              <a:t> </a:t>
            </a:r>
            <a:r>
              <a:rPr sz="800" spc="-10" dirty="0">
                <a:cs typeface="Graphik Regular"/>
              </a:rPr>
              <a:t>Through</a:t>
            </a:r>
            <a:r>
              <a:rPr sz="800" spc="-40" dirty="0">
                <a:cs typeface="Graphik Regular"/>
              </a:rPr>
              <a:t> </a:t>
            </a:r>
            <a:r>
              <a:rPr sz="800" spc="-10" dirty="0">
                <a:cs typeface="Graphik Regular"/>
              </a:rPr>
              <a:t>the</a:t>
            </a:r>
            <a:r>
              <a:rPr sz="800" spc="-40" dirty="0">
                <a:cs typeface="Graphik Regular"/>
              </a:rPr>
              <a:t> </a:t>
            </a:r>
            <a:r>
              <a:rPr sz="800" spc="-10" dirty="0">
                <a:cs typeface="Graphik Regular"/>
              </a:rPr>
              <a:t>new</a:t>
            </a:r>
            <a:r>
              <a:rPr sz="800" spc="-45" dirty="0">
                <a:cs typeface="Graphik Regular"/>
              </a:rPr>
              <a:t> </a:t>
            </a:r>
            <a:r>
              <a:rPr sz="800" spc="-10" dirty="0">
                <a:cs typeface="Graphik Regular"/>
              </a:rPr>
              <a:t>SPZ,</a:t>
            </a:r>
            <a:r>
              <a:rPr sz="800" spc="-40" dirty="0">
                <a:cs typeface="Graphik Regular"/>
              </a:rPr>
              <a:t> </a:t>
            </a:r>
            <a:r>
              <a:rPr sz="800" spc="-10" dirty="0">
                <a:cs typeface="Graphik Regular"/>
              </a:rPr>
              <a:t>the</a:t>
            </a:r>
            <a:r>
              <a:rPr sz="800" spc="-40" dirty="0">
                <a:cs typeface="Graphik Regular"/>
              </a:rPr>
              <a:t> </a:t>
            </a:r>
            <a:r>
              <a:rPr sz="800" spc="-10" dirty="0">
                <a:cs typeface="Graphik Regular"/>
              </a:rPr>
              <a:t>Slough </a:t>
            </a:r>
            <a:r>
              <a:rPr sz="800" spc="-25" dirty="0">
                <a:cs typeface="Graphik Regular"/>
              </a:rPr>
              <a:t>Trading</a:t>
            </a:r>
            <a:r>
              <a:rPr sz="800" spc="-35" dirty="0">
                <a:cs typeface="Graphik Regular"/>
              </a:rPr>
              <a:t> </a:t>
            </a:r>
            <a:r>
              <a:rPr sz="800" spc="-10" dirty="0">
                <a:cs typeface="Graphik Regular"/>
              </a:rPr>
              <a:t>Estate</a:t>
            </a:r>
            <a:r>
              <a:rPr sz="800" spc="-30" dirty="0">
                <a:cs typeface="Graphik Regular"/>
              </a:rPr>
              <a:t> </a:t>
            </a:r>
            <a:r>
              <a:rPr sz="800" spc="-10" dirty="0">
                <a:cs typeface="Graphik Regular"/>
              </a:rPr>
              <a:t>will</a:t>
            </a:r>
            <a:r>
              <a:rPr sz="800" spc="-35" dirty="0">
                <a:cs typeface="Graphik Regular"/>
              </a:rPr>
              <a:t> </a:t>
            </a:r>
            <a:r>
              <a:rPr sz="800" spc="-10" dirty="0">
                <a:cs typeface="Graphik Regular"/>
              </a:rPr>
              <a:t>aim</a:t>
            </a:r>
            <a:r>
              <a:rPr sz="800" spc="-30" dirty="0">
                <a:cs typeface="Graphik Regular"/>
              </a:rPr>
              <a:t> </a:t>
            </a:r>
            <a:r>
              <a:rPr sz="800" spc="-10" dirty="0">
                <a:cs typeface="Graphik Regular"/>
              </a:rPr>
              <a:t>to</a:t>
            </a:r>
            <a:r>
              <a:rPr sz="800" spc="-30" dirty="0">
                <a:cs typeface="Graphik Regular"/>
              </a:rPr>
              <a:t> </a:t>
            </a:r>
            <a:r>
              <a:rPr sz="800" spc="-20" dirty="0">
                <a:cs typeface="Graphik Regular"/>
              </a:rPr>
              <a:t>capture</a:t>
            </a:r>
            <a:r>
              <a:rPr sz="800" spc="-35" dirty="0">
                <a:cs typeface="Graphik Regular"/>
              </a:rPr>
              <a:t> </a:t>
            </a:r>
            <a:r>
              <a:rPr sz="800" spc="-10" dirty="0">
                <a:cs typeface="Graphik Regular"/>
              </a:rPr>
              <a:t>that</a:t>
            </a:r>
            <a:r>
              <a:rPr sz="800" spc="-30" dirty="0">
                <a:cs typeface="Graphik Regular"/>
              </a:rPr>
              <a:t> </a:t>
            </a:r>
            <a:r>
              <a:rPr sz="800" spc="-10" dirty="0">
                <a:cs typeface="Graphik Regular"/>
              </a:rPr>
              <a:t>demand</a:t>
            </a:r>
            <a:r>
              <a:rPr sz="800" spc="-35" dirty="0">
                <a:cs typeface="Graphik Regular"/>
              </a:rPr>
              <a:t> </a:t>
            </a:r>
            <a:r>
              <a:rPr sz="800" spc="-20" dirty="0">
                <a:cs typeface="Graphik Regular"/>
              </a:rPr>
              <a:t>by</a:t>
            </a:r>
            <a:r>
              <a:rPr sz="800" spc="-30" dirty="0">
                <a:cs typeface="Graphik Regular"/>
              </a:rPr>
              <a:t> </a:t>
            </a:r>
            <a:r>
              <a:rPr sz="800" spc="-10" dirty="0">
                <a:cs typeface="Graphik Regular"/>
              </a:rPr>
              <a:t>delivering new</a:t>
            </a:r>
            <a:r>
              <a:rPr sz="800" spc="-35" dirty="0">
                <a:cs typeface="Graphik Regular"/>
              </a:rPr>
              <a:t> </a:t>
            </a:r>
            <a:r>
              <a:rPr sz="800" spc="-10" dirty="0">
                <a:cs typeface="Graphik Regular"/>
              </a:rPr>
              <a:t>and</a:t>
            </a:r>
            <a:r>
              <a:rPr sz="800" spc="-30" dirty="0">
                <a:cs typeface="Graphik Regular"/>
              </a:rPr>
              <a:t> </a:t>
            </a:r>
            <a:r>
              <a:rPr sz="800" spc="-10" dirty="0">
                <a:cs typeface="Graphik Regular"/>
              </a:rPr>
              <a:t>taller</a:t>
            </a:r>
            <a:r>
              <a:rPr sz="800" spc="-35" dirty="0">
                <a:cs typeface="Graphik Regular"/>
              </a:rPr>
              <a:t> </a:t>
            </a:r>
            <a:r>
              <a:rPr sz="800" spc="-10" dirty="0">
                <a:cs typeface="Graphik Regular"/>
              </a:rPr>
              <a:t>industrial</a:t>
            </a:r>
            <a:r>
              <a:rPr sz="800" spc="-30" dirty="0">
                <a:cs typeface="Graphik Regular"/>
              </a:rPr>
              <a:t> </a:t>
            </a:r>
            <a:r>
              <a:rPr sz="800" spc="-10" dirty="0">
                <a:cs typeface="Graphik Regular"/>
              </a:rPr>
              <a:t>schemes,</a:t>
            </a:r>
            <a:r>
              <a:rPr sz="800" spc="-35" dirty="0">
                <a:cs typeface="Graphik Regular"/>
              </a:rPr>
              <a:t> </a:t>
            </a:r>
            <a:r>
              <a:rPr sz="800" spc="-10" dirty="0">
                <a:cs typeface="Graphik Regular"/>
              </a:rPr>
              <a:t>that</a:t>
            </a:r>
            <a:r>
              <a:rPr sz="800" spc="-30" dirty="0">
                <a:cs typeface="Graphik Regular"/>
              </a:rPr>
              <a:t> </a:t>
            </a:r>
            <a:r>
              <a:rPr sz="800" spc="-10" dirty="0">
                <a:cs typeface="Graphik Regular"/>
              </a:rPr>
              <a:t>will</a:t>
            </a:r>
            <a:r>
              <a:rPr sz="800" spc="-35" dirty="0">
                <a:cs typeface="Graphik Regular"/>
              </a:rPr>
              <a:t> </a:t>
            </a:r>
            <a:r>
              <a:rPr sz="800" spc="-10" dirty="0">
                <a:cs typeface="Graphik Regular"/>
              </a:rPr>
              <a:t>be</a:t>
            </a:r>
            <a:r>
              <a:rPr sz="800" spc="-30" dirty="0">
                <a:cs typeface="Graphik Regular"/>
              </a:rPr>
              <a:t> </a:t>
            </a:r>
            <a:r>
              <a:rPr sz="800" spc="-10" dirty="0">
                <a:cs typeface="Graphik Regular"/>
              </a:rPr>
              <a:t>design-</a:t>
            </a:r>
            <a:r>
              <a:rPr sz="800" spc="-25" dirty="0">
                <a:cs typeface="Graphik Regular"/>
              </a:rPr>
              <a:t>led</a:t>
            </a:r>
            <a:endParaRPr sz="800" dirty="0">
              <a:cs typeface="Graphik Regular"/>
            </a:endParaRPr>
          </a:p>
          <a:p>
            <a:pPr>
              <a:lnSpc>
                <a:spcPts val="960"/>
              </a:lnSpc>
              <a:spcBef>
                <a:spcPts val="30"/>
              </a:spcBef>
            </a:pPr>
            <a:r>
              <a:rPr sz="800" spc="-10" dirty="0">
                <a:cs typeface="Graphik Regular"/>
              </a:rPr>
              <a:t>to</a:t>
            </a:r>
            <a:r>
              <a:rPr sz="800" spc="-45" dirty="0">
                <a:cs typeface="Graphik Regular"/>
              </a:rPr>
              <a:t> </a:t>
            </a:r>
            <a:r>
              <a:rPr sz="800" spc="-10" dirty="0">
                <a:cs typeface="Graphik Regular"/>
              </a:rPr>
              <a:t>enhance</a:t>
            </a:r>
            <a:r>
              <a:rPr sz="800" spc="-45" dirty="0">
                <a:cs typeface="Graphik Regular"/>
              </a:rPr>
              <a:t> </a:t>
            </a:r>
            <a:r>
              <a:rPr sz="800" spc="-10" dirty="0">
                <a:cs typeface="Graphik Regular"/>
              </a:rPr>
              <a:t>the</a:t>
            </a:r>
            <a:r>
              <a:rPr sz="800" spc="-45" dirty="0">
                <a:cs typeface="Graphik Regular"/>
              </a:rPr>
              <a:t> </a:t>
            </a:r>
            <a:r>
              <a:rPr sz="800" spc="-10" dirty="0">
                <a:cs typeface="Graphik Regular"/>
              </a:rPr>
              <a:t>character</a:t>
            </a:r>
            <a:r>
              <a:rPr sz="800" spc="-45" dirty="0">
                <a:cs typeface="Graphik Regular"/>
              </a:rPr>
              <a:t> </a:t>
            </a:r>
            <a:r>
              <a:rPr sz="800" spc="-10" dirty="0">
                <a:cs typeface="Graphik Regular"/>
              </a:rPr>
              <a:t>and</a:t>
            </a:r>
            <a:r>
              <a:rPr sz="800" spc="-45" dirty="0">
                <a:cs typeface="Graphik Regular"/>
              </a:rPr>
              <a:t> </a:t>
            </a:r>
            <a:r>
              <a:rPr sz="800" spc="-10" dirty="0">
                <a:cs typeface="Graphik Regular"/>
              </a:rPr>
              <a:t>appearance</a:t>
            </a:r>
            <a:r>
              <a:rPr sz="800" spc="-45" dirty="0">
                <a:cs typeface="Graphik Regular"/>
              </a:rPr>
              <a:t> </a:t>
            </a:r>
            <a:r>
              <a:rPr sz="800" spc="-10" dirty="0">
                <a:cs typeface="Graphik Regular"/>
              </a:rPr>
              <a:t>of</a:t>
            </a:r>
            <a:r>
              <a:rPr sz="800" spc="-40" dirty="0">
                <a:cs typeface="Graphik Regular"/>
              </a:rPr>
              <a:t> </a:t>
            </a:r>
            <a:r>
              <a:rPr sz="800" spc="-10" dirty="0">
                <a:cs typeface="Graphik Regular"/>
              </a:rPr>
              <a:t>the</a:t>
            </a:r>
            <a:r>
              <a:rPr sz="800" spc="-45" dirty="0">
                <a:cs typeface="Graphik Regular"/>
              </a:rPr>
              <a:t> </a:t>
            </a:r>
            <a:r>
              <a:rPr sz="800" spc="-10" dirty="0">
                <a:cs typeface="Graphik Regular"/>
              </a:rPr>
              <a:t>Estate.</a:t>
            </a:r>
            <a:endParaRPr sz="800" dirty="0">
              <a:cs typeface="Graphik Regular"/>
            </a:endParaRPr>
          </a:p>
        </p:txBody>
      </p:sp>
      <p:sp>
        <p:nvSpPr>
          <p:cNvPr id="20" name="object 778">
            <a:extLst>
              <a:ext uri="{FF2B5EF4-FFF2-40B4-BE49-F238E27FC236}">
                <a16:creationId xmlns:a16="http://schemas.microsoft.com/office/drawing/2014/main" id="{E1D27A2D-0D40-57D3-9D5F-30E4018336A4}"/>
              </a:ext>
            </a:extLst>
          </p:cNvPr>
          <p:cNvSpPr txBox="1"/>
          <p:nvPr/>
        </p:nvSpPr>
        <p:spPr>
          <a:xfrm>
            <a:off x="9739214" y="2701440"/>
            <a:ext cx="2769235" cy="135935"/>
          </a:xfrm>
          <a:prstGeom prst="rect">
            <a:avLst/>
          </a:prstGeom>
        </p:spPr>
        <p:txBody>
          <a:bodyPr vert="horz" wrap="square" lIns="0" tIns="12700" rIns="0" bIns="0" rtlCol="0">
            <a:spAutoFit/>
          </a:bodyPr>
          <a:lstStyle/>
          <a:p>
            <a:pPr>
              <a:lnSpc>
                <a:spcPts val="960"/>
              </a:lnSpc>
            </a:pPr>
            <a:r>
              <a:rPr sz="800" spc="-10" dirty="0">
                <a:cs typeface="Graphik Regular"/>
              </a:rPr>
              <a:t>SEGRO</a:t>
            </a:r>
            <a:r>
              <a:rPr sz="800" spc="-25" dirty="0">
                <a:cs typeface="Graphik Regular"/>
              </a:rPr>
              <a:t> </a:t>
            </a:r>
            <a:r>
              <a:rPr sz="800" spc="-10" dirty="0">
                <a:cs typeface="Graphik Regular"/>
              </a:rPr>
              <a:t>V-</a:t>
            </a:r>
            <a:r>
              <a:rPr sz="800" spc="-20" dirty="0">
                <a:cs typeface="Graphik Regular"/>
              </a:rPr>
              <a:t>Park</a:t>
            </a:r>
            <a:r>
              <a:rPr sz="800" spc="-25" dirty="0">
                <a:cs typeface="Graphik Regular"/>
              </a:rPr>
              <a:t> </a:t>
            </a:r>
            <a:r>
              <a:rPr sz="800" spc="-10" dirty="0">
                <a:cs typeface="Graphik Regular"/>
              </a:rPr>
              <a:t>Leigh</a:t>
            </a:r>
            <a:r>
              <a:rPr sz="800" spc="-20" dirty="0">
                <a:cs typeface="Graphik Regular"/>
              </a:rPr>
              <a:t> </a:t>
            </a:r>
            <a:r>
              <a:rPr sz="800" spc="-10" dirty="0">
                <a:cs typeface="Graphik Regular"/>
              </a:rPr>
              <a:t>Road</a:t>
            </a:r>
            <a:r>
              <a:rPr sz="800" spc="-25" dirty="0">
                <a:cs typeface="Graphik Regular"/>
              </a:rPr>
              <a:t> </a:t>
            </a:r>
            <a:r>
              <a:rPr sz="800" spc="-20" dirty="0">
                <a:cs typeface="Graphik Regular"/>
              </a:rPr>
              <a:t>(computer </a:t>
            </a:r>
            <a:r>
              <a:rPr sz="800" spc="-10" dirty="0">
                <a:cs typeface="Graphik Regular"/>
              </a:rPr>
              <a:t>generated</a:t>
            </a:r>
            <a:r>
              <a:rPr sz="800" spc="-25" dirty="0">
                <a:cs typeface="Graphik Regular"/>
              </a:rPr>
              <a:t> </a:t>
            </a:r>
            <a:r>
              <a:rPr sz="800" spc="-10" dirty="0">
                <a:cs typeface="Graphik Regular"/>
              </a:rPr>
              <a:t>image)</a:t>
            </a:r>
            <a:endParaRPr sz="800" dirty="0">
              <a:cs typeface="Graphik Regular"/>
            </a:endParaRPr>
          </a:p>
        </p:txBody>
      </p:sp>
      <p:sp>
        <p:nvSpPr>
          <p:cNvPr id="21" name="object 780">
            <a:extLst>
              <a:ext uri="{FF2B5EF4-FFF2-40B4-BE49-F238E27FC236}">
                <a16:creationId xmlns:a16="http://schemas.microsoft.com/office/drawing/2014/main" id="{B3889135-5D3E-6FC6-BF44-F9A98AF87D25}"/>
              </a:ext>
            </a:extLst>
          </p:cNvPr>
          <p:cNvSpPr txBox="1"/>
          <p:nvPr/>
        </p:nvSpPr>
        <p:spPr>
          <a:xfrm>
            <a:off x="6917268" y="2701440"/>
            <a:ext cx="2595880" cy="135935"/>
          </a:xfrm>
          <a:prstGeom prst="rect">
            <a:avLst/>
          </a:prstGeom>
        </p:spPr>
        <p:txBody>
          <a:bodyPr vert="horz" wrap="square" lIns="0" tIns="12700" rIns="0" bIns="0" rtlCol="0">
            <a:spAutoFit/>
          </a:bodyPr>
          <a:lstStyle/>
          <a:p>
            <a:pPr>
              <a:lnSpc>
                <a:spcPts val="960"/>
              </a:lnSpc>
            </a:pPr>
            <a:r>
              <a:rPr sz="800" spc="-10" dirty="0">
                <a:cs typeface="Graphik Regular"/>
              </a:rPr>
              <a:t>136</a:t>
            </a:r>
            <a:r>
              <a:rPr sz="800" spc="-5" dirty="0">
                <a:cs typeface="Graphik Regular"/>
              </a:rPr>
              <a:t> </a:t>
            </a:r>
            <a:r>
              <a:rPr sz="800" spc="-20" dirty="0">
                <a:cs typeface="Graphik Regular"/>
              </a:rPr>
              <a:t>Edinburgh</a:t>
            </a:r>
            <a:r>
              <a:rPr sz="800" dirty="0">
                <a:cs typeface="Graphik Regular"/>
              </a:rPr>
              <a:t> </a:t>
            </a:r>
            <a:r>
              <a:rPr sz="800" spc="-20" dirty="0">
                <a:cs typeface="Graphik Regular"/>
              </a:rPr>
              <a:t>Avenue</a:t>
            </a:r>
            <a:r>
              <a:rPr sz="800" dirty="0">
                <a:cs typeface="Graphik Regular"/>
              </a:rPr>
              <a:t> </a:t>
            </a:r>
            <a:r>
              <a:rPr sz="800" spc="-20" dirty="0">
                <a:cs typeface="Graphik Regular"/>
              </a:rPr>
              <a:t>(computer</a:t>
            </a:r>
            <a:r>
              <a:rPr sz="800" dirty="0">
                <a:cs typeface="Graphik Regular"/>
              </a:rPr>
              <a:t> </a:t>
            </a:r>
            <a:r>
              <a:rPr sz="800" spc="-10" dirty="0">
                <a:cs typeface="Graphik Regular"/>
              </a:rPr>
              <a:t>generated</a:t>
            </a:r>
            <a:r>
              <a:rPr sz="800" spc="-5" dirty="0">
                <a:cs typeface="Graphik Regular"/>
              </a:rPr>
              <a:t> </a:t>
            </a:r>
            <a:r>
              <a:rPr sz="800" spc="-10" dirty="0">
                <a:cs typeface="Graphik Regular"/>
              </a:rPr>
              <a:t>image)</a:t>
            </a:r>
            <a:endParaRPr sz="800" dirty="0">
              <a:cs typeface="Graphik Regular"/>
            </a:endParaRPr>
          </a:p>
        </p:txBody>
      </p:sp>
      <p:sp>
        <p:nvSpPr>
          <p:cNvPr id="22" name="object 2">
            <a:extLst>
              <a:ext uri="{FF2B5EF4-FFF2-40B4-BE49-F238E27FC236}">
                <a16:creationId xmlns:a16="http://schemas.microsoft.com/office/drawing/2014/main" id="{BD6E0D2C-6944-D49F-F366-62CE5453D03D}"/>
              </a:ext>
            </a:extLst>
          </p:cNvPr>
          <p:cNvSpPr txBox="1"/>
          <p:nvPr/>
        </p:nvSpPr>
        <p:spPr>
          <a:xfrm>
            <a:off x="6903891" y="3021008"/>
            <a:ext cx="2670931" cy="3042115"/>
          </a:xfrm>
          <a:prstGeom prst="rect">
            <a:avLst/>
          </a:prstGeom>
        </p:spPr>
        <p:txBody>
          <a:bodyPr vert="horz" wrap="square" lIns="0" tIns="8890" rIns="0" bIns="0" rtlCol="0">
            <a:spAutoFit/>
          </a:bodyPr>
          <a:lstStyle/>
          <a:p>
            <a:pPr marR="5080">
              <a:lnSpc>
                <a:spcPts val="960"/>
              </a:lnSpc>
            </a:pPr>
            <a:r>
              <a:rPr sz="800" spc="-10" dirty="0">
                <a:cs typeface="Graphik Regular"/>
              </a:rPr>
              <a:t>The</a:t>
            </a:r>
            <a:r>
              <a:rPr sz="800" spc="-50" dirty="0">
                <a:cs typeface="Graphik Regular"/>
              </a:rPr>
              <a:t> </a:t>
            </a:r>
            <a:r>
              <a:rPr sz="800" spc="-10" dirty="0">
                <a:cs typeface="Graphik Regular"/>
              </a:rPr>
              <a:t>proposed</a:t>
            </a:r>
            <a:r>
              <a:rPr sz="800" spc="-40" dirty="0">
                <a:cs typeface="Graphik Regular"/>
              </a:rPr>
              <a:t> </a:t>
            </a:r>
            <a:r>
              <a:rPr sz="800" spc="-10" dirty="0">
                <a:cs typeface="Graphik Regular"/>
              </a:rPr>
              <a:t>maximum</a:t>
            </a:r>
            <a:r>
              <a:rPr sz="800" spc="-35" dirty="0">
                <a:cs typeface="Graphik Regular"/>
              </a:rPr>
              <a:t> </a:t>
            </a:r>
            <a:r>
              <a:rPr sz="800" spc="-10" dirty="0">
                <a:cs typeface="Graphik Regular"/>
              </a:rPr>
              <a:t>building</a:t>
            </a:r>
            <a:r>
              <a:rPr sz="800" spc="-40" dirty="0">
                <a:cs typeface="Graphik Regular"/>
              </a:rPr>
              <a:t> </a:t>
            </a:r>
            <a:r>
              <a:rPr sz="800" spc="-10" dirty="0">
                <a:cs typeface="Graphik Regular"/>
              </a:rPr>
              <a:t>heights</a:t>
            </a:r>
            <a:r>
              <a:rPr sz="800" spc="-35" dirty="0">
                <a:cs typeface="Graphik Regular"/>
              </a:rPr>
              <a:t> </a:t>
            </a:r>
            <a:r>
              <a:rPr sz="800" spc="-10" dirty="0">
                <a:cs typeface="Graphik Regular"/>
              </a:rPr>
              <a:t>vary</a:t>
            </a:r>
            <a:r>
              <a:rPr sz="800" spc="-40" dirty="0">
                <a:cs typeface="Graphik Regular"/>
              </a:rPr>
              <a:t> </a:t>
            </a:r>
            <a:r>
              <a:rPr sz="800" spc="-10" dirty="0">
                <a:cs typeface="Graphik Regular"/>
              </a:rPr>
              <a:t>across</a:t>
            </a:r>
            <a:r>
              <a:rPr sz="800" spc="-35" dirty="0">
                <a:cs typeface="Graphik Regular"/>
              </a:rPr>
              <a:t> </a:t>
            </a:r>
            <a:r>
              <a:rPr sz="800" spc="-25" dirty="0">
                <a:cs typeface="Graphik Regular"/>
              </a:rPr>
              <a:t>the</a:t>
            </a:r>
            <a:r>
              <a:rPr sz="800" spc="-10" dirty="0">
                <a:cs typeface="Graphik Regular"/>
              </a:rPr>
              <a:t> Estate</a:t>
            </a:r>
            <a:r>
              <a:rPr sz="800" spc="-35" dirty="0">
                <a:cs typeface="Graphik Regular"/>
              </a:rPr>
              <a:t> </a:t>
            </a:r>
            <a:r>
              <a:rPr sz="800" spc="-10" dirty="0">
                <a:cs typeface="Graphik Regular"/>
              </a:rPr>
              <a:t>and</a:t>
            </a:r>
            <a:r>
              <a:rPr sz="800" spc="-30" dirty="0">
                <a:cs typeface="Graphik Regular"/>
              </a:rPr>
              <a:t> </a:t>
            </a:r>
            <a:r>
              <a:rPr sz="800" spc="-10" dirty="0">
                <a:cs typeface="Graphik Regular"/>
              </a:rPr>
              <a:t>range</a:t>
            </a:r>
            <a:r>
              <a:rPr sz="800" spc="-35" dirty="0">
                <a:cs typeface="Graphik Regular"/>
              </a:rPr>
              <a:t> </a:t>
            </a:r>
            <a:r>
              <a:rPr sz="800" spc="-20" dirty="0">
                <a:cs typeface="Graphik Regular"/>
              </a:rPr>
              <a:t>from</a:t>
            </a:r>
            <a:r>
              <a:rPr sz="800" spc="-30" dirty="0">
                <a:cs typeface="Graphik Regular"/>
              </a:rPr>
              <a:t> </a:t>
            </a:r>
            <a:r>
              <a:rPr lang="en-GB" sz="800" spc="-20" dirty="0">
                <a:cs typeface="Graphik Regular"/>
              </a:rPr>
              <a:t>three</a:t>
            </a:r>
            <a:r>
              <a:rPr sz="800" spc="-35" dirty="0">
                <a:cs typeface="Graphik Regular"/>
              </a:rPr>
              <a:t> </a:t>
            </a:r>
            <a:r>
              <a:rPr sz="800" spc="-10" dirty="0">
                <a:cs typeface="Graphik Regular"/>
              </a:rPr>
              <a:t>metres</a:t>
            </a:r>
            <a:r>
              <a:rPr sz="800" spc="-30" dirty="0">
                <a:cs typeface="Graphik Regular"/>
              </a:rPr>
              <a:t> </a:t>
            </a:r>
            <a:r>
              <a:rPr sz="800" spc="-20" dirty="0">
                <a:cs typeface="Graphik Regular"/>
              </a:rPr>
              <a:t>(close</a:t>
            </a:r>
            <a:r>
              <a:rPr sz="800" spc="-35" dirty="0">
                <a:cs typeface="Graphik Regular"/>
              </a:rPr>
              <a:t> </a:t>
            </a:r>
            <a:r>
              <a:rPr sz="800" spc="-10" dirty="0">
                <a:cs typeface="Graphik Regular"/>
              </a:rPr>
              <a:t>to</a:t>
            </a:r>
            <a:r>
              <a:rPr sz="800" spc="-30" dirty="0">
                <a:cs typeface="Graphik Regular"/>
              </a:rPr>
              <a:t> </a:t>
            </a:r>
            <a:r>
              <a:rPr lang="en-GB" sz="800" spc="-10" dirty="0">
                <a:cs typeface="Graphik Regular"/>
              </a:rPr>
              <a:t>residential </a:t>
            </a:r>
            <a:r>
              <a:rPr sz="800" spc="-10" dirty="0">
                <a:cs typeface="Graphik Regular"/>
              </a:rPr>
              <a:t>boundaries)</a:t>
            </a:r>
            <a:r>
              <a:rPr sz="800" spc="-50" dirty="0">
                <a:cs typeface="Graphik Regular"/>
              </a:rPr>
              <a:t> </a:t>
            </a:r>
            <a:r>
              <a:rPr sz="800" spc="-10" dirty="0">
                <a:cs typeface="Graphik Regular"/>
              </a:rPr>
              <a:t>to</a:t>
            </a:r>
            <a:r>
              <a:rPr sz="800" spc="-45" dirty="0">
                <a:cs typeface="Graphik Regular"/>
              </a:rPr>
              <a:t> </a:t>
            </a:r>
            <a:r>
              <a:rPr sz="800" dirty="0">
                <a:cs typeface="Graphik Regular"/>
              </a:rPr>
              <a:t>36</a:t>
            </a:r>
            <a:r>
              <a:rPr sz="800" spc="-45" dirty="0">
                <a:cs typeface="Graphik Regular"/>
              </a:rPr>
              <a:t> </a:t>
            </a:r>
            <a:r>
              <a:rPr sz="800" spc="-10" dirty="0">
                <a:cs typeface="Graphik Regular"/>
              </a:rPr>
              <a:t>metres</a:t>
            </a:r>
            <a:r>
              <a:rPr sz="800" spc="-45" dirty="0">
                <a:cs typeface="Graphik Regular"/>
              </a:rPr>
              <a:t> </a:t>
            </a:r>
            <a:r>
              <a:rPr sz="800" spc="-10" dirty="0">
                <a:cs typeface="Graphik Regular"/>
              </a:rPr>
              <a:t>(closer</a:t>
            </a:r>
            <a:r>
              <a:rPr sz="800" spc="-50" dirty="0">
                <a:cs typeface="Graphik Regular"/>
              </a:rPr>
              <a:t> </a:t>
            </a:r>
            <a:r>
              <a:rPr sz="800" spc="-10" dirty="0">
                <a:cs typeface="Graphik Regular"/>
              </a:rPr>
              <a:t>to</a:t>
            </a:r>
            <a:r>
              <a:rPr sz="800" spc="-45" dirty="0">
                <a:cs typeface="Graphik Regular"/>
              </a:rPr>
              <a:t> </a:t>
            </a:r>
            <a:r>
              <a:rPr sz="800" spc="-10" dirty="0">
                <a:cs typeface="Graphik Regular"/>
              </a:rPr>
              <a:t>the</a:t>
            </a:r>
            <a:r>
              <a:rPr sz="800" spc="-45" dirty="0">
                <a:cs typeface="Graphik Regular"/>
              </a:rPr>
              <a:t> </a:t>
            </a:r>
            <a:r>
              <a:rPr sz="800" spc="-10" dirty="0">
                <a:cs typeface="Graphik Regular"/>
              </a:rPr>
              <a:t>heart</a:t>
            </a:r>
            <a:r>
              <a:rPr sz="800" spc="-45" dirty="0">
                <a:cs typeface="Graphik Regular"/>
              </a:rPr>
              <a:t> </a:t>
            </a:r>
            <a:r>
              <a:rPr sz="800" spc="-10" dirty="0">
                <a:cs typeface="Graphik Regular"/>
              </a:rPr>
              <a:t>of</a:t>
            </a:r>
            <a:r>
              <a:rPr sz="800" spc="-45" dirty="0">
                <a:cs typeface="Graphik Regular"/>
              </a:rPr>
              <a:t> </a:t>
            </a:r>
            <a:r>
              <a:rPr sz="800" spc="-10" dirty="0">
                <a:cs typeface="Graphik Regular"/>
              </a:rPr>
              <a:t>the</a:t>
            </a:r>
            <a:r>
              <a:rPr lang="en-GB" sz="800" spc="-10" dirty="0">
                <a:cs typeface="Graphik Regular"/>
              </a:rPr>
              <a:t> Estate</a:t>
            </a:r>
            <a:r>
              <a:rPr sz="800" spc="-10" dirty="0">
                <a:cs typeface="Graphik Regular"/>
              </a:rPr>
              <a:t>). These</a:t>
            </a:r>
            <a:r>
              <a:rPr sz="800" spc="-35" dirty="0">
                <a:cs typeface="Graphik Regular"/>
              </a:rPr>
              <a:t> </a:t>
            </a:r>
            <a:r>
              <a:rPr sz="800" spc="-10" dirty="0">
                <a:cs typeface="Graphik Regular"/>
              </a:rPr>
              <a:t>recommended</a:t>
            </a:r>
            <a:r>
              <a:rPr sz="800" spc="-30" dirty="0">
                <a:cs typeface="Graphik Regular"/>
              </a:rPr>
              <a:t> </a:t>
            </a:r>
            <a:r>
              <a:rPr sz="800" spc="-10" dirty="0">
                <a:cs typeface="Graphik Regular"/>
              </a:rPr>
              <a:t>height</a:t>
            </a:r>
            <a:r>
              <a:rPr sz="800" spc="-30" dirty="0">
                <a:cs typeface="Graphik Regular"/>
              </a:rPr>
              <a:t> </a:t>
            </a:r>
            <a:r>
              <a:rPr sz="800" spc="-10" dirty="0">
                <a:cs typeface="Graphik Regular"/>
              </a:rPr>
              <a:t>parameters</a:t>
            </a:r>
            <a:r>
              <a:rPr sz="800" spc="-35" dirty="0">
                <a:cs typeface="Graphik Regular"/>
              </a:rPr>
              <a:t> </a:t>
            </a:r>
            <a:r>
              <a:rPr sz="800" spc="-20" dirty="0">
                <a:cs typeface="Graphik Regular"/>
              </a:rPr>
              <a:t>have</a:t>
            </a:r>
            <a:r>
              <a:rPr sz="800" spc="-30" dirty="0">
                <a:cs typeface="Graphik Regular"/>
              </a:rPr>
              <a:t> </a:t>
            </a:r>
            <a:r>
              <a:rPr sz="800" spc="-10" dirty="0">
                <a:cs typeface="Graphik Regular"/>
              </a:rPr>
              <a:t>been</a:t>
            </a:r>
            <a:r>
              <a:rPr sz="800" spc="-30" dirty="0">
                <a:cs typeface="Graphik Regular"/>
              </a:rPr>
              <a:t> </a:t>
            </a:r>
            <a:r>
              <a:rPr sz="800" spc="-10" dirty="0">
                <a:cs typeface="Graphik Regular"/>
              </a:rPr>
              <a:t>reached following</a:t>
            </a:r>
            <a:r>
              <a:rPr sz="800" spc="-45" dirty="0">
                <a:cs typeface="Graphik Regular"/>
              </a:rPr>
              <a:t> </a:t>
            </a:r>
            <a:r>
              <a:rPr sz="800" spc="-10" dirty="0">
                <a:cs typeface="Graphik Regular"/>
              </a:rPr>
              <a:t>thorough</a:t>
            </a:r>
            <a:r>
              <a:rPr sz="800" spc="-45" dirty="0">
                <a:cs typeface="Graphik Regular"/>
              </a:rPr>
              <a:t> </a:t>
            </a:r>
            <a:r>
              <a:rPr sz="800" spc="-10" dirty="0">
                <a:cs typeface="Graphik Regular"/>
              </a:rPr>
              <a:t>studies</a:t>
            </a:r>
            <a:r>
              <a:rPr sz="800" spc="-45" dirty="0">
                <a:cs typeface="Graphik Regular"/>
              </a:rPr>
              <a:t> </a:t>
            </a:r>
            <a:r>
              <a:rPr sz="800" spc="-10" dirty="0">
                <a:cs typeface="Graphik Regular"/>
              </a:rPr>
              <a:t>and</a:t>
            </a:r>
            <a:r>
              <a:rPr sz="800" spc="-45" dirty="0">
                <a:cs typeface="Graphik Regular"/>
              </a:rPr>
              <a:t> </a:t>
            </a:r>
            <a:r>
              <a:rPr sz="800" spc="-10" dirty="0">
                <a:cs typeface="Graphik Regular"/>
              </a:rPr>
              <a:t>research</a:t>
            </a:r>
            <a:r>
              <a:rPr sz="800" spc="-40" dirty="0">
                <a:cs typeface="Graphik Regular"/>
              </a:rPr>
              <a:t> </a:t>
            </a:r>
            <a:r>
              <a:rPr sz="800" spc="-10" dirty="0">
                <a:cs typeface="Graphik Regular"/>
              </a:rPr>
              <a:t>that</a:t>
            </a:r>
            <a:r>
              <a:rPr sz="800" spc="-45" dirty="0">
                <a:cs typeface="Graphik Regular"/>
              </a:rPr>
              <a:t> </a:t>
            </a:r>
            <a:r>
              <a:rPr sz="800" spc="-10" dirty="0">
                <a:cs typeface="Graphik Regular"/>
              </a:rPr>
              <a:t>follow</a:t>
            </a:r>
            <a:r>
              <a:rPr sz="800" spc="-45" dirty="0">
                <a:cs typeface="Graphik Regular"/>
              </a:rPr>
              <a:t> </a:t>
            </a:r>
            <a:r>
              <a:rPr sz="800" spc="-10" dirty="0">
                <a:cs typeface="Graphik Regular"/>
              </a:rPr>
              <a:t>industry recognised</a:t>
            </a:r>
            <a:r>
              <a:rPr sz="800" spc="-35" dirty="0">
                <a:cs typeface="Graphik Regular"/>
              </a:rPr>
              <a:t> </a:t>
            </a:r>
            <a:r>
              <a:rPr sz="800" spc="-10" dirty="0">
                <a:cs typeface="Graphik Regular"/>
              </a:rPr>
              <a:t>standards,</a:t>
            </a:r>
            <a:r>
              <a:rPr sz="800" spc="-35" dirty="0">
                <a:cs typeface="Graphik Regular"/>
              </a:rPr>
              <a:t> </a:t>
            </a:r>
            <a:r>
              <a:rPr sz="800" spc="-10" dirty="0">
                <a:cs typeface="Graphik Regular"/>
              </a:rPr>
              <a:t>and</a:t>
            </a:r>
            <a:r>
              <a:rPr sz="800" spc="-35" dirty="0">
                <a:cs typeface="Graphik Regular"/>
              </a:rPr>
              <a:t> </a:t>
            </a:r>
            <a:r>
              <a:rPr sz="800" spc="-10" dirty="0">
                <a:cs typeface="Graphik Regular"/>
              </a:rPr>
              <a:t>consider</a:t>
            </a:r>
            <a:r>
              <a:rPr sz="800" spc="-35" dirty="0">
                <a:cs typeface="Graphik Regular"/>
              </a:rPr>
              <a:t> </a:t>
            </a:r>
            <a:r>
              <a:rPr sz="800" spc="-10" dirty="0">
                <a:cs typeface="Graphik Regular"/>
              </a:rPr>
              <a:t>the</a:t>
            </a:r>
            <a:r>
              <a:rPr sz="800" spc="-35" dirty="0">
                <a:cs typeface="Graphik Regular"/>
              </a:rPr>
              <a:t> </a:t>
            </a:r>
            <a:r>
              <a:rPr sz="800" spc="-10" dirty="0">
                <a:cs typeface="Graphik Regular"/>
              </a:rPr>
              <a:t>following</a:t>
            </a:r>
            <a:r>
              <a:rPr sz="800" spc="-35" dirty="0">
                <a:cs typeface="Graphik Regular"/>
              </a:rPr>
              <a:t> </a:t>
            </a:r>
            <a:r>
              <a:rPr sz="800" spc="-10" dirty="0">
                <a:cs typeface="Graphik Regular"/>
              </a:rPr>
              <a:t>factors:</a:t>
            </a:r>
            <a:endParaRPr lang="en-GB" sz="800" dirty="0">
              <a:cs typeface="Graphik Regular"/>
            </a:endParaRPr>
          </a:p>
          <a:p>
            <a:pPr>
              <a:lnSpc>
                <a:spcPct val="100000"/>
              </a:lnSpc>
            </a:pPr>
            <a:endParaRPr lang="en-GB" sz="800" dirty="0">
              <a:cs typeface="Graphik Regular"/>
            </a:endParaRPr>
          </a:p>
          <a:p>
            <a:pPr marR="966469">
              <a:lnSpc>
                <a:spcPts val="1300"/>
              </a:lnSpc>
              <a:spcAft>
                <a:spcPts val="300"/>
              </a:spcAft>
            </a:pPr>
            <a:r>
              <a:rPr sz="1100" b="1" spc="-20" dirty="0">
                <a:cs typeface="Graphik Semibold"/>
              </a:rPr>
              <a:t>The</a:t>
            </a:r>
            <a:r>
              <a:rPr sz="1100" b="1" spc="-40" dirty="0">
                <a:cs typeface="Graphik Semibold"/>
              </a:rPr>
              <a:t> </a:t>
            </a:r>
            <a:r>
              <a:rPr sz="1100" b="1" spc="-20" dirty="0">
                <a:cs typeface="Graphik Semibold"/>
              </a:rPr>
              <a:t>scale</a:t>
            </a:r>
            <a:r>
              <a:rPr sz="1100" b="1" spc="-35" dirty="0">
                <a:cs typeface="Graphik Semibold"/>
              </a:rPr>
              <a:t> </a:t>
            </a:r>
            <a:r>
              <a:rPr sz="1100" b="1" spc="-25" dirty="0">
                <a:cs typeface="Graphik Semibold"/>
              </a:rPr>
              <a:t>and</a:t>
            </a:r>
            <a:r>
              <a:rPr sz="1100" b="1" spc="-35" dirty="0">
                <a:cs typeface="Graphik Semibold"/>
              </a:rPr>
              <a:t> </a:t>
            </a:r>
            <a:r>
              <a:rPr sz="1100" b="1" spc="-30" dirty="0">
                <a:cs typeface="Graphik Semibold"/>
              </a:rPr>
              <a:t>character</a:t>
            </a:r>
            <a:r>
              <a:rPr sz="1100" b="1" spc="-35" dirty="0">
                <a:cs typeface="Graphik Semibold"/>
              </a:rPr>
              <a:t> </a:t>
            </a:r>
            <a:r>
              <a:rPr sz="1100" b="1" spc="-25" dirty="0">
                <a:cs typeface="Graphik Semibold"/>
              </a:rPr>
              <a:t>of</a:t>
            </a:r>
            <a:r>
              <a:rPr lang="en-GB" sz="1100" b="1" spc="-25" dirty="0">
                <a:cs typeface="Graphik Semibold"/>
              </a:rPr>
              <a:t> </a:t>
            </a:r>
            <a:r>
              <a:rPr sz="1100" b="1" spc="-30" dirty="0">
                <a:cs typeface="Graphik Semibold"/>
              </a:rPr>
              <a:t>neighbourin</a:t>
            </a:r>
            <a:r>
              <a:rPr lang="en-GB" sz="1100" b="1" spc="-30" dirty="0">
                <a:cs typeface="Graphik Semibold"/>
              </a:rPr>
              <a:t>g </a:t>
            </a:r>
            <a:r>
              <a:rPr sz="1100" b="1" spc="-10" dirty="0">
                <a:cs typeface="Graphik Semibold"/>
              </a:rPr>
              <a:t>buildings</a:t>
            </a:r>
            <a:endParaRPr sz="1100" dirty="0">
              <a:cs typeface="Graphik Semibold"/>
            </a:endParaRPr>
          </a:p>
          <a:p>
            <a:pPr marR="192405">
              <a:lnSpc>
                <a:spcPts val="960"/>
              </a:lnSpc>
            </a:pPr>
            <a:r>
              <a:rPr sz="800" spc="-10" dirty="0">
                <a:cs typeface="Graphik Regular"/>
              </a:rPr>
              <a:t>Building</a:t>
            </a:r>
            <a:r>
              <a:rPr sz="800" spc="-40" dirty="0">
                <a:cs typeface="Graphik Regular"/>
              </a:rPr>
              <a:t> </a:t>
            </a:r>
            <a:r>
              <a:rPr sz="800" spc="-10" dirty="0">
                <a:cs typeface="Graphik Regular"/>
              </a:rPr>
              <a:t>heights</a:t>
            </a:r>
            <a:r>
              <a:rPr sz="800" spc="-35" dirty="0">
                <a:cs typeface="Graphik Regular"/>
              </a:rPr>
              <a:t> </a:t>
            </a:r>
            <a:r>
              <a:rPr sz="800" spc="-10" dirty="0">
                <a:cs typeface="Graphik Regular"/>
              </a:rPr>
              <a:t>will</a:t>
            </a:r>
            <a:r>
              <a:rPr sz="800" spc="-35" dirty="0">
                <a:cs typeface="Graphik Regular"/>
              </a:rPr>
              <a:t> </a:t>
            </a:r>
            <a:r>
              <a:rPr sz="800" spc="-10" dirty="0">
                <a:cs typeface="Graphik Regular"/>
              </a:rPr>
              <a:t>be</a:t>
            </a:r>
            <a:r>
              <a:rPr sz="800" spc="-35" dirty="0">
                <a:cs typeface="Graphik Regular"/>
              </a:rPr>
              <a:t> </a:t>
            </a:r>
            <a:r>
              <a:rPr sz="800" spc="-10" dirty="0">
                <a:cs typeface="Graphik Regular"/>
              </a:rPr>
              <a:t>restricted</a:t>
            </a:r>
            <a:r>
              <a:rPr sz="800" spc="-40" dirty="0">
                <a:cs typeface="Graphik Regular"/>
              </a:rPr>
              <a:t> </a:t>
            </a:r>
            <a:r>
              <a:rPr sz="800" spc="-10" dirty="0">
                <a:cs typeface="Graphik Regular"/>
              </a:rPr>
              <a:t>to</a:t>
            </a:r>
            <a:r>
              <a:rPr sz="800" spc="-35" dirty="0">
                <a:cs typeface="Graphik Regular"/>
              </a:rPr>
              <a:t> </a:t>
            </a:r>
            <a:r>
              <a:rPr lang="en-GB" sz="800" spc="-20" dirty="0">
                <a:cs typeface="Graphik Regular"/>
              </a:rPr>
              <a:t>three</a:t>
            </a:r>
            <a:r>
              <a:rPr sz="800" spc="-35" dirty="0">
                <a:cs typeface="Graphik Regular"/>
              </a:rPr>
              <a:t> </a:t>
            </a:r>
            <a:r>
              <a:rPr sz="800" spc="-10" dirty="0">
                <a:cs typeface="Graphik Regular"/>
              </a:rPr>
              <a:t>metres</a:t>
            </a:r>
            <a:r>
              <a:rPr sz="800" spc="-35" dirty="0">
                <a:cs typeface="Graphik Regular"/>
              </a:rPr>
              <a:t> </a:t>
            </a:r>
            <a:r>
              <a:rPr sz="800" spc="-20" dirty="0">
                <a:cs typeface="Graphik Regular"/>
              </a:rPr>
              <a:t>where </a:t>
            </a:r>
            <a:r>
              <a:rPr sz="800" spc="-10" dirty="0">
                <a:cs typeface="Graphik Regular"/>
              </a:rPr>
              <a:t>development</a:t>
            </a:r>
            <a:r>
              <a:rPr sz="800" spc="-45" dirty="0">
                <a:cs typeface="Graphik Regular"/>
              </a:rPr>
              <a:t> </a:t>
            </a:r>
            <a:r>
              <a:rPr sz="800" spc="-10" dirty="0">
                <a:cs typeface="Graphik Regular"/>
              </a:rPr>
              <a:t>is</a:t>
            </a:r>
            <a:r>
              <a:rPr sz="800" spc="-40" dirty="0">
                <a:cs typeface="Graphik Regular"/>
              </a:rPr>
              <a:t> </a:t>
            </a:r>
            <a:r>
              <a:rPr sz="800" spc="-10" dirty="0">
                <a:cs typeface="Graphik Regular"/>
              </a:rPr>
              <a:t>next</a:t>
            </a:r>
            <a:r>
              <a:rPr sz="800" spc="-40" dirty="0">
                <a:cs typeface="Graphik Regular"/>
              </a:rPr>
              <a:t> </a:t>
            </a:r>
            <a:r>
              <a:rPr sz="800" spc="-10" dirty="0">
                <a:cs typeface="Graphik Regular"/>
              </a:rPr>
              <a:t>to</a:t>
            </a:r>
            <a:r>
              <a:rPr sz="800" spc="-40" dirty="0">
                <a:cs typeface="Graphik Regular"/>
              </a:rPr>
              <a:t> </a:t>
            </a:r>
            <a:r>
              <a:rPr sz="800" spc="-10" dirty="0">
                <a:cs typeface="Graphik Regular"/>
              </a:rPr>
              <a:t>existing</a:t>
            </a:r>
            <a:r>
              <a:rPr sz="800" spc="-40" dirty="0">
                <a:cs typeface="Graphik Regular"/>
              </a:rPr>
              <a:t> </a:t>
            </a:r>
            <a:r>
              <a:rPr sz="800" spc="-10" dirty="0">
                <a:cs typeface="Graphik Regular"/>
              </a:rPr>
              <a:t>residential</a:t>
            </a:r>
            <a:r>
              <a:rPr sz="800" spc="-40" dirty="0">
                <a:cs typeface="Graphik Regular"/>
              </a:rPr>
              <a:t> </a:t>
            </a:r>
            <a:r>
              <a:rPr sz="800" spc="-10" dirty="0">
                <a:cs typeface="Graphik Regular"/>
              </a:rPr>
              <a:t>areas,</a:t>
            </a:r>
            <a:r>
              <a:rPr sz="800" spc="-40" dirty="0">
                <a:cs typeface="Graphik Regular"/>
              </a:rPr>
              <a:t> </a:t>
            </a:r>
            <a:r>
              <a:rPr sz="800" spc="-10" dirty="0">
                <a:cs typeface="Graphik Regular"/>
              </a:rPr>
              <a:t>higher along</a:t>
            </a:r>
            <a:r>
              <a:rPr sz="800" spc="-30" dirty="0">
                <a:cs typeface="Graphik Regular"/>
              </a:rPr>
              <a:t> </a:t>
            </a:r>
            <a:r>
              <a:rPr sz="800" spc="-10" dirty="0">
                <a:cs typeface="Graphik Regular"/>
              </a:rPr>
              <a:t>the</a:t>
            </a:r>
            <a:r>
              <a:rPr sz="800" spc="-25" dirty="0">
                <a:cs typeface="Graphik Regular"/>
              </a:rPr>
              <a:t> </a:t>
            </a:r>
            <a:r>
              <a:rPr sz="800" spc="-10" dirty="0">
                <a:cs typeface="Graphik Regular"/>
              </a:rPr>
              <a:t>Bath</a:t>
            </a:r>
            <a:r>
              <a:rPr sz="800" spc="-25" dirty="0">
                <a:cs typeface="Graphik Regular"/>
              </a:rPr>
              <a:t> </a:t>
            </a:r>
            <a:r>
              <a:rPr sz="800" spc="-10" dirty="0">
                <a:cs typeface="Graphik Regular"/>
              </a:rPr>
              <a:t>Road</a:t>
            </a:r>
            <a:r>
              <a:rPr sz="800" spc="-25" dirty="0">
                <a:cs typeface="Graphik Regular"/>
              </a:rPr>
              <a:t> </a:t>
            </a:r>
            <a:r>
              <a:rPr sz="800" spc="-10" dirty="0">
                <a:cs typeface="Graphik Regular"/>
              </a:rPr>
              <a:t>and</a:t>
            </a:r>
            <a:r>
              <a:rPr sz="800" spc="-25" dirty="0">
                <a:cs typeface="Graphik Regular"/>
              </a:rPr>
              <a:t> </a:t>
            </a:r>
            <a:r>
              <a:rPr sz="800" spc="-10" dirty="0">
                <a:cs typeface="Graphik Regular"/>
              </a:rPr>
              <a:t>major</a:t>
            </a:r>
            <a:r>
              <a:rPr sz="800" spc="-25" dirty="0">
                <a:cs typeface="Graphik Regular"/>
              </a:rPr>
              <a:t> </a:t>
            </a:r>
            <a:r>
              <a:rPr sz="800" spc="-20" dirty="0">
                <a:cs typeface="Graphik Regular"/>
              </a:rPr>
              <a:t>thoroughfares</a:t>
            </a:r>
            <a:r>
              <a:rPr sz="800" spc="-25" dirty="0">
                <a:cs typeface="Graphik Regular"/>
              </a:rPr>
              <a:t> </a:t>
            </a:r>
            <a:r>
              <a:rPr sz="800" spc="-20" dirty="0">
                <a:cs typeface="Graphik Regular"/>
              </a:rPr>
              <a:t>such</a:t>
            </a:r>
            <a:endParaRPr sz="800" dirty="0">
              <a:cs typeface="Graphik Regular"/>
            </a:endParaRPr>
          </a:p>
          <a:p>
            <a:pPr marR="424815">
              <a:lnSpc>
                <a:spcPts val="960"/>
              </a:lnSpc>
            </a:pPr>
            <a:r>
              <a:rPr sz="800" spc="-10" dirty="0">
                <a:cs typeface="Graphik Regular"/>
              </a:rPr>
              <a:t>as</a:t>
            </a:r>
            <a:r>
              <a:rPr sz="800" spc="-30" dirty="0">
                <a:cs typeface="Graphik Regular"/>
              </a:rPr>
              <a:t> </a:t>
            </a:r>
            <a:r>
              <a:rPr sz="800" spc="-10" dirty="0">
                <a:cs typeface="Graphik Regular"/>
              </a:rPr>
              <a:t>Buckingham</a:t>
            </a:r>
            <a:r>
              <a:rPr sz="800" spc="-30" dirty="0">
                <a:cs typeface="Graphik Regular"/>
              </a:rPr>
              <a:t> </a:t>
            </a:r>
            <a:r>
              <a:rPr sz="800" spc="-20" dirty="0">
                <a:cs typeface="Graphik Regular"/>
              </a:rPr>
              <a:t>Avenue,</a:t>
            </a:r>
            <a:r>
              <a:rPr sz="800" spc="-30" dirty="0">
                <a:cs typeface="Graphik Regular"/>
              </a:rPr>
              <a:t> </a:t>
            </a:r>
            <a:r>
              <a:rPr sz="800" spc="-10" dirty="0">
                <a:cs typeface="Graphik Regular"/>
              </a:rPr>
              <a:t>and</a:t>
            </a:r>
            <a:r>
              <a:rPr sz="800" spc="-25" dirty="0">
                <a:cs typeface="Graphik Regular"/>
              </a:rPr>
              <a:t> </a:t>
            </a:r>
            <a:r>
              <a:rPr sz="800" spc="-10" dirty="0">
                <a:cs typeface="Graphik Regular"/>
              </a:rPr>
              <a:t>highest</a:t>
            </a:r>
            <a:r>
              <a:rPr sz="800" spc="-30" dirty="0">
                <a:cs typeface="Graphik Regular"/>
              </a:rPr>
              <a:t> </a:t>
            </a:r>
            <a:r>
              <a:rPr sz="800" spc="-10" dirty="0">
                <a:cs typeface="Graphik Regular"/>
              </a:rPr>
              <a:t>in</a:t>
            </a:r>
            <a:r>
              <a:rPr sz="800" spc="-30" dirty="0">
                <a:cs typeface="Graphik Regular"/>
              </a:rPr>
              <a:t> </a:t>
            </a:r>
            <a:r>
              <a:rPr sz="800" spc="-10" dirty="0">
                <a:cs typeface="Graphik Regular"/>
              </a:rPr>
              <a:t>the</a:t>
            </a:r>
            <a:r>
              <a:rPr sz="800" spc="-30" dirty="0">
                <a:cs typeface="Graphik Regular"/>
              </a:rPr>
              <a:t> </a:t>
            </a:r>
            <a:r>
              <a:rPr sz="800" spc="-20" dirty="0">
                <a:cs typeface="Graphik Regular"/>
              </a:rPr>
              <a:t>centre</a:t>
            </a:r>
            <a:r>
              <a:rPr sz="800" spc="-25" dirty="0">
                <a:cs typeface="Graphik Regular"/>
              </a:rPr>
              <a:t> of</a:t>
            </a:r>
            <a:r>
              <a:rPr sz="800" spc="-10" dirty="0">
                <a:cs typeface="Graphik Regular"/>
              </a:rPr>
              <a:t> the</a:t>
            </a:r>
            <a:r>
              <a:rPr sz="800" spc="-35" dirty="0">
                <a:cs typeface="Graphik Regular"/>
              </a:rPr>
              <a:t> </a:t>
            </a:r>
            <a:r>
              <a:rPr sz="800" spc="-10" dirty="0">
                <a:cs typeface="Graphik Regular"/>
              </a:rPr>
              <a:t>Estate</a:t>
            </a:r>
            <a:r>
              <a:rPr sz="800" spc="-30" dirty="0">
                <a:cs typeface="Graphik Regular"/>
              </a:rPr>
              <a:t> </a:t>
            </a:r>
            <a:r>
              <a:rPr sz="800" spc="-20" dirty="0">
                <a:cs typeface="Graphik Regular"/>
              </a:rPr>
              <a:t>(maximum</a:t>
            </a:r>
            <a:r>
              <a:rPr sz="800" spc="-30" dirty="0">
                <a:cs typeface="Graphik Regular"/>
              </a:rPr>
              <a:t> </a:t>
            </a:r>
            <a:r>
              <a:rPr sz="800" dirty="0">
                <a:cs typeface="Graphik Regular"/>
              </a:rPr>
              <a:t>36</a:t>
            </a:r>
            <a:r>
              <a:rPr sz="800" spc="-30" dirty="0">
                <a:cs typeface="Graphik Regular"/>
              </a:rPr>
              <a:t> </a:t>
            </a:r>
            <a:r>
              <a:rPr sz="800" spc="-10" dirty="0">
                <a:cs typeface="Graphik Regular"/>
              </a:rPr>
              <a:t>metres).</a:t>
            </a:r>
            <a:endParaRPr lang="en-GB" sz="800" dirty="0">
              <a:cs typeface="Graphik Regular"/>
            </a:endParaRPr>
          </a:p>
          <a:p>
            <a:pPr>
              <a:lnSpc>
                <a:spcPct val="100000"/>
              </a:lnSpc>
            </a:pPr>
            <a:endParaRPr lang="en-GB" sz="800" dirty="0">
              <a:cs typeface="Graphik Regular"/>
            </a:endParaRPr>
          </a:p>
          <a:p>
            <a:pPr marR="619125">
              <a:lnSpc>
                <a:spcPts val="1300"/>
              </a:lnSpc>
              <a:spcAft>
                <a:spcPts val="300"/>
              </a:spcAft>
            </a:pPr>
            <a:r>
              <a:rPr lang="en-GB" sz="1100" b="1" spc="-20" dirty="0">
                <a:cs typeface="Graphik Semibold"/>
              </a:rPr>
              <a:t>The</a:t>
            </a:r>
            <a:r>
              <a:rPr lang="en-GB" sz="1100" b="1" spc="-45" dirty="0">
                <a:cs typeface="Graphik Semibold"/>
              </a:rPr>
              <a:t> </a:t>
            </a:r>
            <a:r>
              <a:rPr lang="en-GB" sz="1100" b="1" spc="-25" dirty="0">
                <a:cs typeface="Graphik Semibold"/>
              </a:rPr>
              <a:t>impact</a:t>
            </a:r>
            <a:r>
              <a:rPr lang="en-GB" sz="1100" b="1" spc="-40" dirty="0">
                <a:cs typeface="Graphik Semibold"/>
              </a:rPr>
              <a:t> </a:t>
            </a:r>
            <a:r>
              <a:rPr lang="en-GB" sz="1100" b="1" spc="-20" dirty="0">
                <a:cs typeface="Graphik Semibold"/>
              </a:rPr>
              <a:t>on</a:t>
            </a:r>
            <a:r>
              <a:rPr lang="en-GB" sz="1100" b="1" spc="-40" dirty="0">
                <a:cs typeface="Graphik Semibold"/>
              </a:rPr>
              <a:t> </a:t>
            </a:r>
            <a:r>
              <a:rPr lang="en-GB" sz="1100" b="1" spc="-25" dirty="0">
                <a:cs typeface="Graphik Semibold"/>
              </a:rPr>
              <a:t>important</a:t>
            </a:r>
            <a:r>
              <a:rPr lang="en-GB" sz="1100" b="1" spc="-40" dirty="0">
                <a:cs typeface="Graphik Semibold"/>
              </a:rPr>
              <a:t> </a:t>
            </a:r>
            <a:r>
              <a:rPr lang="en-GB" sz="1100" b="1" spc="-20" dirty="0">
                <a:cs typeface="Graphik Semibold"/>
              </a:rPr>
              <a:t>views </a:t>
            </a:r>
            <a:r>
              <a:rPr lang="en-GB" sz="1100" b="1" spc="-25" dirty="0">
                <a:cs typeface="Graphik Semibold"/>
              </a:rPr>
              <a:t>in</a:t>
            </a:r>
            <a:r>
              <a:rPr lang="en-GB" sz="1100" b="1" spc="-50" dirty="0">
                <a:cs typeface="Graphik Semibold"/>
              </a:rPr>
              <a:t> </a:t>
            </a:r>
            <a:r>
              <a:rPr lang="en-GB" sz="1100" b="1" spc="-20" dirty="0">
                <a:cs typeface="Graphik Semibold"/>
              </a:rPr>
              <a:t>the</a:t>
            </a:r>
            <a:r>
              <a:rPr lang="en-GB" sz="1100" b="1" spc="-50" dirty="0">
                <a:cs typeface="Graphik Semibold"/>
              </a:rPr>
              <a:t> </a:t>
            </a:r>
            <a:r>
              <a:rPr lang="en-GB" sz="1100" b="1" spc="-20" dirty="0">
                <a:cs typeface="Graphik Semibold"/>
              </a:rPr>
              <a:t>area</a:t>
            </a:r>
            <a:endParaRPr lang="en-GB" sz="1100" dirty="0">
              <a:cs typeface="Graphik Semibold"/>
            </a:endParaRPr>
          </a:p>
          <a:p>
            <a:pPr marR="39370">
              <a:lnSpc>
                <a:spcPts val="960"/>
              </a:lnSpc>
            </a:pPr>
            <a:r>
              <a:rPr sz="800" spc="-10" dirty="0">
                <a:cs typeface="Graphik Regular"/>
              </a:rPr>
              <a:t>Heights</a:t>
            </a:r>
            <a:r>
              <a:rPr sz="800" spc="-45" dirty="0">
                <a:cs typeface="Graphik Regular"/>
              </a:rPr>
              <a:t> </a:t>
            </a:r>
            <a:r>
              <a:rPr sz="800" spc="-10" dirty="0">
                <a:cs typeface="Graphik Regular"/>
              </a:rPr>
              <a:t>across</a:t>
            </a:r>
            <a:r>
              <a:rPr sz="800" spc="-40" dirty="0">
                <a:cs typeface="Graphik Regular"/>
              </a:rPr>
              <a:t> </a:t>
            </a:r>
            <a:r>
              <a:rPr sz="800" spc="-10" dirty="0">
                <a:cs typeface="Graphik Regular"/>
              </a:rPr>
              <a:t>the</a:t>
            </a:r>
            <a:r>
              <a:rPr sz="800" spc="-40" dirty="0">
                <a:cs typeface="Graphik Regular"/>
              </a:rPr>
              <a:t> </a:t>
            </a:r>
            <a:r>
              <a:rPr sz="800" spc="-10" dirty="0">
                <a:cs typeface="Graphik Regular"/>
              </a:rPr>
              <a:t>Estate</a:t>
            </a:r>
            <a:r>
              <a:rPr sz="800" spc="-40" dirty="0">
                <a:cs typeface="Graphik Regular"/>
              </a:rPr>
              <a:t> </a:t>
            </a:r>
            <a:r>
              <a:rPr sz="800" spc="-20" dirty="0">
                <a:cs typeface="Graphik Regular"/>
              </a:rPr>
              <a:t>have</a:t>
            </a:r>
            <a:r>
              <a:rPr sz="800" spc="-40" dirty="0">
                <a:cs typeface="Graphik Regular"/>
              </a:rPr>
              <a:t> </a:t>
            </a:r>
            <a:r>
              <a:rPr sz="800" spc="-10" dirty="0">
                <a:cs typeface="Graphik Regular"/>
              </a:rPr>
              <a:t>been</a:t>
            </a:r>
            <a:r>
              <a:rPr sz="800" spc="-45" dirty="0">
                <a:cs typeface="Graphik Regular"/>
              </a:rPr>
              <a:t> </a:t>
            </a:r>
            <a:r>
              <a:rPr sz="800" spc="-10" dirty="0">
                <a:cs typeface="Graphik Regular"/>
              </a:rPr>
              <a:t>set</a:t>
            </a:r>
            <a:r>
              <a:rPr sz="800" spc="-40" dirty="0">
                <a:cs typeface="Graphik Regular"/>
              </a:rPr>
              <a:t> </a:t>
            </a:r>
            <a:r>
              <a:rPr sz="800" spc="-10" dirty="0">
                <a:cs typeface="Graphik Regular"/>
              </a:rPr>
              <a:t>to</a:t>
            </a:r>
            <a:r>
              <a:rPr sz="800" spc="-40" dirty="0">
                <a:cs typeface="Graphik Regular"/>
              </a:rPr>
              <a:t> </a:t>
            </a:r>
            <a:r>
              <a:rPr sz="800" spc="-10" dirty="0">
                <a:cs typeface="Graphik Regular"/>
              </a:rPr>
              <a:t>ensure</a:t>
            </a:r>
            <a:r>
              <a:rPr sz="800" spc="-40" dirty="0">
                <a:cs typeface="Graphik Regular"/>
              </a:rPr>
              <a:t> </a:t>
            </a:r>
            <a:r>
              <a:rPr sz="800" spc="-10" dirty="0">
                <a:cs typeface="Graphik Regular"/>
              </a:rPr>
              <a:t>that</a:t>
            </a:r>
            <a:r>
              <a:rPr sz="800" spc="-40" dirty="0">
                <a:cs typeface="Graphik Regular"/>
              </a:rPr>
              <a:t> </a:t>
            </a:r>
            <a:r>
              <a:rPr sz="800" spc="-25" dirty="0">
                <a:cs typeface="Graphik Regular"/>
              </a:rPr>
              <a:t>the</a:t>
            </a:r>
            <a:r>
              <a:rPr sz="800" spc="-10" dirty="0">
                <a:cs typeface="Graphik Regular"/>
              </a:rPr>
              <a:t> tops</a:t>
            </a:r>
            <a:r>
              <a:rPr sz="800" spc="-45" dirty="0">
                <a:cs typeface="Graphik Regular"/>
              </a:rPr>
              <a:t> </a:t>
            </a:r>
            <a:r>
              <a:rPr sz="800" spc="-10" dirty="0">
                <a:cs typeface="Graphik Regular"/>
              </a:rPr>
              <a:t>of</a:t>
            </a:r>
            <a:r>
              <a:rPr sz="800" spc="-40" dirty="0">
                <a:cs typeface="Graphik Regular"/>
              </a:rPr>
              <a:t> </a:t>
            </a:r>
            <a:r>
              <a:rPr sz="800" spc="-10" dirty="0">
                <a:cs typeface="Graphik Regular"/>
              </a:rPr>
              <a:t>newly</a:t>
            </a:r>
            <a:r>
              <a:rPr sz="800" spc="-40" dirty="0">
                <a:cs typeface="Graphik Regular"/>
              </a:rPr>
              <a:t> </a:t>
            </a:r>
            <a:r>
              <a:rPr sz="800" spc="-10" dirty="0">
                <a:cs typeface="Graphik Regular"/>
              </a:rPr>
              <a:t>developed</a:t>
            </a:r>
            <a:r>
              <a:rPr sz="800" spc="-40" dirty="0">
                <a:cs typeface="Graphik Regular"/>
              </a:rPr>
              <a:t> </a:t>
            </a:r>
            <a:r>
              <a:rPr sz="800" spc="-10" dirty="0">
                <a:cs typeface="Graphik Regular"/>
              </a:rPr>
              <a:t>buildings</a:t>
            </a:r>
            <a:r>
              <a:rPr sz="800" spc="-40" dirty="0">
                <a:cs typeface="Graphik Regular"/>
              </a:rPr>
              <a:t> </a:t>
            </a:r>
            <a:r>
              <a:rPr sz="800" spc="-10" dirty="0">
                <a:cs typeface="Graphik Regular"/>
              </a:rPr>
              <a:t>do</a:t>
            </a:r>
            <a:r>
              <a:rPr sz="800" spc="-40" dirty="0">
                <a:cs typeface="Graphik Regular"/>
              </a:rPr>
              <a:t> </a:t>
            </a:r>
            <a:r>
              <a:rPr sz="800" spc="-10" dirty="0">
                <a:cs typeface="Graphik Regular"/>
              </a:rPr>
              <a:t>not</a:t>
            </a:r>
            <a:r>
              <a:rPr sz="800" spc="-45" dirty="0">
                <a:cs typeface="Graphik Regular"/>
              </a:rPr>
              <a:t> </a:t>
            </a:r>
            <a:r>
              <a:rPr sz="800" spc="-10" dirty="0">
                <a:cs typeface="Graphik Regular"/>
              </a:rPr>
              <a:t>break</a:t>
            </a:r>
            <a:r>
              <a:rPr sz="800" spc="-40" dirty="0">
                <a:cs typeface="Graphik Regular"/>
              </a:rPr>
              <a:t> </a:t>
            </a:r>
            <a:r>
              <a:rPr sz="800" spc="-10" dirty="0">
                <a:cs typeface="Graphik Regular"/>
              </a:rPr>
              <a:t>the</a:t>
            </a:r>
            <a:r>
              <a:rPr sz="800" spc="-40" dirty="0">
                <a:cs typeface="Graphik Regular"/>
              </a:rPr>
              <a:t> </a:t>
            </a:r>
            <a:r>
              <a:rPr sz="800" spc="-10" dirty="0">
                <a:cs typeface="Graphik Regular"/>
              </a:rPr>
              <a:t>existing skyline</a:t>
            </a:r>
            <a:r>
              <a:rPr sz="800" spc="-35" dirty="0">
                <a:cs typeface="Graphik Regular"/>
              </a:rPr>
              <a:t> </a:t>
            </a:r>
            <a:r>
              <a:rPr sz="800" spc="-10" dirty="0">
                <a:cs typeface="Graphik Regular"/>
              </a:rPr>
              <a:t>of</a:t>
            </a:r>
            <a:r>
              <a:rPr sz="800" spc="-30" dirty="0">
                <a:cs typeface="Graphik Regular"/>
              </a:rPr>
              <a:t> </a:t>
            </a:r>
            <a:r>
              <a:rPr sz="800" spc="-10" dirty="0">
                <a:cs typeface="Graphik Regular"/>
              </a:rPr>
              <a:t>the</a:t>
            </a:r>
            <a:r>
              <a:rPr sz="800" spc="-35" dirty="0">
                <a:cs typeface="Graphik Regular"/>
              </a:rPr>
              <a:t> </a:t>
            </a:r>
            <a:r>
              <a:rPr sz="800" spc="-10" dirty="0">
                <a:cs typeface="Graphik Regular"/>
              </a:rPr>
              <a:t>woodland</a:t>
            </a:r>
            <a:r>
              <a:rPr sz="800" spc="-30" dirty="0">
                <a:cs typeface="Graphik Regular"/>
              </a:rPr>
              <a:t> </a:t>
            </a:r>
            <a:r>
              <a:rPr sz="800" spc="-20" dirty="0">
                <a:cs typeface="Graphik Regular"/>
              </a:rPr>
              <a:t>backdrop</a:t>
            </a:r>
            <a:r>
              <a:rPr sz="800" spc="-30" dirty="0">
                <a:cs typeface="Graphik Regular"/>
              </a:rPr>
              <a:t> </a:t>
            </a:r>
            <a:r>
              <a:rPr sz="800" spc="-10" dirty="0">
                <a:cs typeface="Graphik Regular"/>
              </a:rPr>
              <a:t>of</a:t>
            </a:r>
            <a:r>
              <a:rPr sz="800" spc="-35" dirty="0">
                <a:cs typeface="Graphik Regular"/>
              </a:rPr>
              <a:t> </a:t>
            </a:r>
            <a:r>
              <a:rPr sz="800" spc="-10" dirty="0">
                <a:cs typeface="Graphik Regular"/>
              </a:rPr>
              <a:t>the</a:t>
            </a:r>
            <a:r>
              <a:rPr sz="800" spc="-30" dirty="0">
                <a:cs typeface="Graphik Regular"/>
              </a:rPr>
              <a:t> </a:t>
            </a:r>
            <a:r>
              <a:rPr sz="800" spc="-10" dirty="0">
                <a:cs typeface="Graphik Regular"/>
              </a:rPr>
              <a:t>upper</a:t>
            </a:r>
            <a:r>
              <a:rPr sz="800" spc="-30" dirty="0">
                <a:cs typeface="Graphik Regular"/>
              </a:rPr>
              <a:t> </a:t>
            </a:r>
            <a:r>
              <a:rPr sz="800" spc="-10" dirty="0">
                <a:cs typeface="Graphik Regular"/>
              </a:rPr>
              <a:t>Thames </a:t>
            </a:r>
            <a:r>
              <a:rPr sz="800" spc="-20" dirty="0">
                <a:cs typeface="Graphik Regular"/>
              </a:rPr>
              <a:t>Valley</a:t>
            </a:r>
            <a:r>
              <a:rPr sz="800" spc="-40" dirty="0">
                <a:cs typeface="Graphik Regular"/>
              </a:rPr>
              <a:t> </a:t>
            </a:r>
            <a:r>
              <a:rPr sz="800" spc="-10" dirty="0">
                <a:cs typeface="Graphik Regular"/>
              </a:rPr>
              <a:t>in</a:t>
            </a:r>
            <a:r>
              <a:rPr sz="800" spc="-35" dirty="0">
                <a:cs typeface="Graphik Regular"/>
              </a:rPr>
              <a:t> </a:t>
            </a:r>
            <a:r>
              <a:rPr sz="800" spc="-10" dirty="0">
                <a:cs typeface="Graphik Regular"/>
              </a:rPr>
              <a:t>views</a:t>
            </a:r>
            <a:r>
              <a:rPr sz="800" spc="-35" dirty="0">
                <a:cs typeface="Graphik Regular"/>
              </a:rPr>
              <a:t> </a:t>
            </a:r>
            <a:r>
              <a:rPr sz="800" spc="-10" dirty="0">
                <a:cs typeface="Graphik Regular"/>
              </a:rPr>
              <a:t>looking</a:t>
            </a:r>
            <a:r>
              <a:rPr sz="800" spc="-35" dirty="0">
                <a:cs typeface="Graphik Regular"/>
              </a:rPr>
              <a:t> </a:t>
            </a:r>
            <a:r>
              <a:rPr sz="800" spc="-10" dirty="0">
                <a:cs typeface="Graphik Regular"/>
              </a:rPr>
              <a:t>across</a:t>
            </a:r>
            <a:r>
              <a:rPr sz="800" spc="-35" dirty="0">
                <a:cs typeface="Graphik Regular"/>
              </a:rPr>
              <a:t> </a:t>
            </a:r>
            <a:r>
              <a:rPr sz="800" spc="-10" dirty="0">
                <a:cs typeface="Graphik Regular"/>
              </a:rPr>
              <a:t>the</a:t>
            </a:r>
            <a:r>
              <a:rPr sz="800" spc="-35" dirty="0">
                <a:cs typeface="Graphik Regular"/>
              </a:rPr>
              <a:t> </a:t>
            </a:r>
            <a:r>
              <a:rPr sz="800" spc="-10" dirty="0">
                <a:cs typeface="Graphik Regular"/>
              </a:rPr>
              <a:t>valley</a:t>
            </a:r>
            <a:r>
              <a:rPr sz="800" spc="-35" dirty="0">
                <a:cs typeface="Graphik Regular"/>
              </a:rPr>
              <a:t> </a:t>
            </a:r>
            <a:r>
              <a:rPr sz="800" spc="-20" dirty="0">
                <a:cs typeface="Graphik Regular"/>
              </a:rPr>
              <a:t>from</a:t>
            </a:r>
            <a:r>
              <a:rPr sz="800" spc="-35" dirty="0">
                <a:cs typeface="Graphik Regular"/>
              </a:rPr>
              <a:t> </a:t>
            </a:r>
            <a:r>
              <a:rPr sz="800" spc="-10" dirty="0">
                <a:cs typeface="Graphik Regular"/>
              </a:rPr>
              <a:t>the</a:t>
            </a:r>
            <a:r>
              <a:rPr sz="800" spc="-35" dirty="0">
                <a:cs typeface="Graphik Regular"/>
              </a:rPr>
              <a:t> </a:t>
            </a:r>
            <a:r>
              <a:rPr sz="800" spc="-20" dirty="0">
                <a:cs typeface="Graphik Regular"/>
              </a:rPr>
              <a:t>north</a:t>
            </a:r>
            <a:endParaRPr sz="800" dirty="0">
              <a:cs typeface="Graphik Regular"/>
            </a:endParaRPr>
          </a:p>
          <a:p>
            <a:pPr>
              <a:lnSpc>
                <a:spcPts val="960"/>
              </a:lnSpc>
              <a:spcBef>
                <a:spcPts val="30"/>
              </a:spcBef>
            </a:pPr>
            <a:r>
              <a:rPr sz="800" spc="-10" dirty="0">
                <a:cs typeface="Graphik Regular"/>
              </a:rPr>
              <a:t>–</a:t>
            </a:r>
            <a:r>
              <a:rPr sz="800" spc="-35" dirty="0">
                <a:cs typeface="Graphik Regular"/>
              </a:rPr>
              <a:t> </a:t>
            </a:r>
            <a:r>
              <a:rPr sz="800" spc="-10" dirty="0">
                <a:cs typeface="Graphik Regular"/>
              </a:rPr>
              <a:t>in</a:t>
            </a:r>
            <a:r>
              <a:rPr sz="800" spc="-30" dirty="0">
                <a:cs typeface="Graphik Regular"/>
              </a:rPr>
              <a:t> </a:t>
            </a:r>
            <a:r>
              <a:rPr sz="800" spc="-10" dirty="0">
                <a:cs typeface="Graphik Regular"/>
              </a:rPr>
              <a:t>particular</a:t>
            </a:r>
            <a:r>
              <a:rPr sz="800" spc="-30" dirty="0">
                <a:cs typeface="Graphik Regular"/>
              </a:rPr>
              <a:t> </a:t>
            </a:r>
            <a:r>
              <a:rPr sz="800" spc="-20" dirty="0">
                <a:cs typeface="Graphik Regular"/>
              </a:rPr>
              <a:t>from</a:t>
            </a:r>
            <a:r>
              <a:rPr sz="800" spc="-30" dirty="0">
                <a:cs typeface="Graphik Regular"/>
              </a:rPr>
              <a:t> </a:t>
            </a:r>
            <a:r>
              <a:rPr sz="800" spc="-10" dirty="0">
                <a:cs typeface="Graphik Regular"/>
              </a:rPr>
              <a:t>Windsor</a:t>
            </a:r>
            <a:r>
              <a:rPr sz="800" spc="-30" dirty="0">
                <a:cs typeface="Graphik Regular"/>
              </a:rPr>
              <a:t> </a:t>
            </a:r>
            <a:r>
              <a:rPr sz="800" spc="-10" dirty="0">
                <a:cs typeface="Graphik Regular"/>
              </a:rPr>
              <a:t>Castle.</a:t>
            </a:r>
            <a:endParaRPr sz="800" dirty="0">
              <a:cs typeface="Graphik Regular"/>
            </a:endParaRPr>
          </a:p>
        </p:txBody>
      </p:sp>
      <p:sp>
        <p:nvSpPr>
          <p:cNvPr id="24" name="object 3">
            <a:extLst>
              <a:ext uri="{FF2B5EF4-FFF2-40B4-BE49-F238E27FC236}">
                <a16:creationId xmlns:a16="http://schemas.microsoft.com/office/drawing/2014/main" id="{D3A2F5C0-8C78-F7FF-9E78-B0169F2D4E04}"/>
              </a:ext>
            </a:extLst>
          </p:cNvPr>
          <p:cNvSpPr txBox="1"/>
          <p:nvPr/>
        </p:nvSpPr>
        <p:spPr>
          <a:xfrm>
            <a:off x="9758293" y="3047994"/>
            <a:ext cx="2670931" cy="1277144"/>
          </a:xfrm>
          <a:prstGeom prst="rect">
            <a:avLst/>
          </a:prstGeom>
        </p:spPr>
        <p:txBody>
          <a:bodyPr vert="horz" wrap="square" lIns="0" tIns="8890" rIns="0" bIns="0" rtlCol="0">
            <a:spAutoFit/>
          </a:bodyPr>
          <a:lstStyle/>
          <a:p>
            <a:pPr marL="12700" marR="68580">
              <a:lnSpc>
                <a:spcPct val="102899"/>
              </a:lnSpc>
              <a:spcBef>
                <a:spcPts val="70"/>
              </a:spcBef>
            </a:pPr>
            <a:r>
              <a:rPr sz="800" spc="-10" dirty="0">
                <a:cs typeface="Graphik Regular"/>
              </a:rPr>
              <a:t>Heights</a:t>
            </a:r>
            <a:r>
              <a:rPr sz="800" spc="-35" dirty="0">
                <a:cs typeface="Graphik Regular"/>
              </a:rPr>
              <a:t> </a:t>
            </a:r>
            <a:r>
              <a:rPr sz="800" spc="-20" dirty="0">
                <a:cs typeface="Graphik Regular"/>
              </a:rPr>
              <a:t>have</a:t>
            </a:r>
            <a:r>
              <a:rPr sz="800" spc="-30" dirty="0">
                <a:cs typeface="Graphik Regular"/>
              </a:rPr>
              <a:t> </a:t>
            </a:r>
            <a:r>
              <a:rPr sz="800" spc="-10" dirty="0">
                <a:cs typeface="Graphik Regular"/>
              </a:rPr>
              <a:t>been</a:t>
            </a:r>
            <a:r>
              <a:rPr sz="800" spc="-35" dirty="0">
                <a:cs typeface="Graphik Regular"/>
              </a:rPr>
              <a:t> </a:t>
            </a:r>
            <a:r>
              <a:rPr sz="800" spc="-10" dirty="0">
                <a:cs typeface="Graphik Regular"/>
              </a:rPr>
              <a:t>set</a:t>
            </a:r>
            <a:r>
              <a:rPr sz="800" spc="-30" dirty="0">
                <a:cs typeface="Graphik Regular"/>
              </a:rPr>
              <a:t> </a:t>
            </a:r>
            <a:r>
              <a:rPr sz="800" spc="-10" dirty="0">
                <a:cs typeface="Graphik Regular"/>
              </a:rPr>
              <a:t>to</a:t>
            </a:r>
            <a:r>
              <a:rPr sz="800" spc="-35" dirty="0">
                <a:cs typeface="Graphik Regular"/>
              </a:rPr>
              <a:t> </a:t>
            </a:r>
            <a:r>
              <a:rPr sz="800" spc="-20" dirty="0">
                <a:cs typeface="Graphik Regular"/>
              </a:rPr>
              <a:t>frame</a:t>
            </a:r>
            <a:r>
              <a:rPr sz="800" spc="-30" dirty="0">
                <a:cs typeface="Graphik Regular"/>
              </a:rPr>
              <a:t> </a:t>
            </a:r>
            <a:r>
              <a:rPr sz="800" spc="-10" dirty="0">
                <a:cs typeface="Graphik Regular"/>
              </a:rPr>
              <a:t>local</a:t>
            </a:r>
            <a:r>
              <a:rPr sz="800" spc="-30" dirty="0">
                <a:cs typeface="Graphik Regular"/>
              </a:rPr>
              <a:t> </a:t>
            </a:r>
            <a:r>
              <a:rPr sz="800" spc="-10" dirty="0">
                <a:cs typeface="Graphik Regular"/>
              </a:rPr>
              <a:t>views</a:t>
            </a:r>
            <a:r>
              <a:rPr sz="800" spc="-35" dirty="0">
                <a:cs typeface="Graphik Regular"/>
              </a:rPr>
              <a:t> </a:t>
            </a:r>
            <a:r>
              <a:rPr sz="800" spc="-20" dirty="0">
                <a:cs typeface="Graphik Regular"/>
              </a:rPr>
              <a:t>from</a:t>
            </a:r>
            <a:r>
              <a:rPr sz="800" spc="-30" dirty="0">
                <a:cs typeface="Graphik Regular"/>
              </a:rPr>
              <a:t> </a:t>
            </a:r>
            <a:r>
              <a:rPr sz="800" spc="-10" dirty="0">
                <a:cs typeface="Graphik Regular"/>
              </a:rPr>
              <a:t>the</a:t>
            </a:r>
            <a:r>
              <a:rPr sz="800" spc="-35" dirty="0">
                <a:cs typeface="Graphik Regular"/>
              </a:rPr>
              <a:t> </a:t>
            </a:r>
            <a:r>
              <a:rPr sz="800" spc="-20" dirty="0">
                <a:cs typeface="Graphik Regular"/>
              </a:rPr>
              <a:t>grass </a:t>
            </a:r>
            <a:r>
              <a:rPr sz="800" spc="-10" dirty="0">
                <a:cs typeface="Graphik Regular"/>
              </a:rPr>
              <a:t>mound</a:t>
            </a:r>
            <a:r>
              <a:rPr sz="800" spc="-45" dirty="0">
                <a:cs typeface="Graphik Regular"/>
              </a:rPr>
              <a:t> </a:t>
            </a:r>
            <a:r>
              <a:rPr sz="800" spc="-10" dirty="0">
                <a:cs typeface="Graphik Regular"/>
              </a:rPr>
              <a:t>at</a:t>
            </a:r>
            <a:r>
              <a:rPr sz="800" spc="-45" dirty="0">
                <a:cs typeface="Graphik Regular"/>
              </a:rPr>
              <a:t> </a:t>
            </a:r>
            <a:r>
              <a:rPr sz="800" spc="-10" dirty="0">
                <a:cs typeface="Graphik Regular"/>
              </a:rPr>
              <a:t>Kennedy</a:t>
            </a:r>
            <a:r>
              <a:rPr sz="800" spc="-45" dirty="0">
                <a:cs typeface="Graphik Regular"/>
              </a:rPr>
              <a:t> </a:t>
            </a:r>
            <a:r>
              <a:rPr sz="800" spc="-20" dirty="0">
                <a:cs typeface="Graphik Regular"/>
              </a:rPr>
              <a:t>Park</a:t>
            </a:r>
            <a:r>
              <a:rPr sz="800" spc="-45" dirty="0">
                <a:cs typeface="Graphik Regular"/>
              </a:rPr>
              <a:t> </a:t>
            </a:r>
            <a:r>
              <a:rPr sz="800" spc="-10" dirty="0">
                <a:cs typeface="Graphik Regular"/>
              </a:rPr>
              <a:t>across</a:t>
            </a:r>
            <a:r>
              <a:rPr sz="800" spc="-45" dirty="0">
                <a:cs typeface="Graphik Regular"/>
              </a:rPr>
              <a:t> </a:t>
            </a:r>
            <a:r>
              <a:rPr sz="800" spc="-10" dirty="0">
                <a:cs typeface="Graphik Regular"/>
              </a:rPr>
              <a:t>the</a:t>
            </a:r>
            <a:r>
              <a:rPr sz="800" spc="-45" dirty="0">
                <a:cs typeface="Graphik Regular"/>
              </a:rPr>
              <a:t> </a:t>
            </a:r>
            <a:r>
              <a:rPr sz="800" spc="-10" dirty="0">
                <a:cs typeface="Graphik Regular"/>
              </a:rPr>
              <a:t>valley</a:t>
            </a:r>
            <a:r>
              <a:rPr sz="800" spc="-45" dirty="0">
                <a:cs typeface="Graphik Regular"/>
              </a:rPr>
              <a:t> </a:t>
            </a:r>
            <a:r>
              <a:rPr sz="800" spc="-10" dirty="0">
                <a:cs typeface="Graphik Regular"/>
              </a:rPr>
              <a:t>to</a:t>
            </a:r>
            <a:r>
              <a:rPr sz="800" spc="-45" dirty="0">
                <a:cs typeface="Graphik Regular"/>
              </a:rPr>
              <a:t> </a:t>
            </a:r>
            <a:r>
              <a:rPr sz="800" spc="-10" dirty="0">
                <a:cs typeface="Graphik Regular"/>
              </a:rPr>
              <a:t>the</a:t>
            </a:r>
            <a:r>
              <a:rPr sz="800" spc="-45" dirty="0">
                <a:cs typeface="Graphik Regular"/>
              </a:rPr>
              <a:t> </a:t>
            </a:r>
            <a:r>
              <a:rPr sz="800" spc="-10" dirty="0">
                <a:cs typeface="Graphik Regular"/>
              </a:rPr>
              <a:t>countryside south</a:t>
            </a:r>
            <a:r>
              <a:rPr sz="800" spc="-45" dirty="0">
                <a:cs typeface="Graphik Regular"/>
              </a:rPr>
              <a:t> </a:t>
            </a:r>
            <a:r>
              <a:rPr sz="800" spc="-10" dirty="0">
                <a:cs typeface="Graphik Regular"/>
              </a:rPr>
              <a:t>of</a:t>
            </a:r>
            <a:r>
              <a:rPr sz="800" spc="-45" dirty="0">
                <a:cs typeface="Graphik Regular"/>
              </a:rPr>
              <a:t> </a:t>
            </a:r>
            <a:r>
              <a:rPr sz="800" spc="-10" dirty="0">
                <a:cs typeface="Graphik Regular"/>
              </a:rPr>
              <a:t>Slough.</a:t>
            </a:r>
            <a:endParaRPr sz="800" dirty="0">
              <a:cs typeface="Graphik Regular"/>
            </a:endParaRPr>
          </a:p>
          <a:p>
            <a:pPr>
              <a:lnSpc>
                <a:spcPct val="100000"/>
              </a:lnSpc>
            </a:pPr>
            <a:endParaRPr sz="850" dirty="0">
              <a:cs typeface="Graphik Regular"/>
            </a:endParaRPr>
          </a:p>
          <a:p>
            <a:pPr marR="354965">
              <a:lnSpc>
                <a:spcPts val="1300"/>
              </a:lnSpc>
              <a:spcAft>
                <a:spcPts val="300"/>
              </a:spcAft>
            </a:pPr>
            <a:r>
              <a:rPr sz="1100" b="1" spc="-25" dirty="0">
                <a:cs typeface="Graphik Semibold"/>
              </a:rPr>
              <a:t>Impact </a:t>
            </a:r>
            <a:r>
              <a:rPr sz="1100" b="1" spc="-20" dirty="0">
                <a:cs typeface="Graphik Semibold"/>
              </a:rPr>
              <a:t>on</a:t>
            </a:r>
            <a:r>
              <a:rPr sz="1100" b="1" spc="-25" dirty="0">
                <a:cs typeface="Graphik Semibold"/>
              </a:rPr>
              <a:t> </a:t>
            </a:r>
            <a:r>
              <a:rPr sz="1100" b="1" spc="-30" dirty="0">
                <a:cs typeface="Graphik Semibold"/>
              </a:rPr>
              <a:t>neighbouring</a:t>
            </a:r>
            <a:r>
              <a:rPr sz="1100" b="1" spc="-25" dirty="0">
                <a:cs typeface="Graphik Semibold"/>
              </a:rPr>
              <a:t> </a:t>
            </a:r>
            <a:r>
              <a:rPr sz="1100" b="1" spc="-10" dirty="0">
                <a:cs typeface="Graphik Semibold"/>
              </a:rPr>
              <a:t>residents’ </a:t>
            </a:r>
            <a:r>
              <a:rPr sz="1100" b="1" spc="-35" dirty="0">
                <a:cs typeface="Graphik Semibold"/>
              </a:rPr>
              <a:t>natural</a:t>
            </a:r>
            <a:r>
              <a:rPr sz="1100" b="1" spc="-30" dirty="0">
                <a:cs typeface="Graphik Semibold"/>
              </a:rPr>
              <a:t> </a:t>
            </a:r>
            <a:r>
              <a:rPr sz="1100" b="1" spc="-25" dirty="0">
                <a:cs typeface="Graphik Semibold"/>
              </a:rPr>
              <a:t>light</a:t>
            </a:r>
            <a:r>
              <a:rPr sz="1100" b="1" spc="-30" dirty="0">
                <a:cs typeface="Graphik Semibold"/>
              </a:rPr>
              <a:t> </a:t>
            </a:r>
            <a:r>
              <a:rPr sz="1100" b="1" spc="-10" dirty="0">
                <a:cs typeface="Graphik Semibold"/>
              </a:rPr>
              <a:t>levels</a:t>
            </a:r>
            <a:endParaRPr sz="1100" dirty="0">
              <a:cs typeface="Graphik Semibold"/>
            </a:endParaRPr>
          </a:p>
          <a:p>
            <a:pPr marR="5080">
              <a:lnSpc>
                <a:spcPts val="960"/>
              </a:lnSpc>
            </a:pPr>
            <a:r>
              <a:rPr sz="800" spc="-10" dirty="0">
                <a:cs typeface="Graphik Regular"/>
              </a:rPr>
              <a:t>A</a:t>
            </a:r>
            <a:r>
              <a:rPr sz="800" spc="-30" dirty="0">
                <a:cs typeface="Graphik Regular"/>
              </a:rPr>
              <a:t> </a:t>
            </a:r>
            <a:r>
              <a:rPr sz="800" spc="-10" dirty="0">
                <a:cs typeface="Graphik Regular"/>
              </a:rPr>
              <a:t>technical</a:t>
            </a:r>
            <a:r>
              <a:rPr sz="800" spc="-30" dirty="0">
                <a:cs typeface="Graphik Regular"/>
              </a:rPr>
              <a:t> </a:t>
            </a:r>
            <a:r>
              <a:rPr sz="800" spc="-20" dirty="0">
                <a:cs typeface="Graphik Regular"/>
              </a:rPr>
              <a:t>exercise</a:t>
            </a:r>
            <a:r>
              <a:rPr sz="800" spc="-25" dirty="0">
                <a:cs typeface="Graphik Regular"/>
              </a:rPr>
              <a:t> </a:t>
            </a:r>
            <a:r>
              <a:rPr sz="800" spc="-10" dirty="0">
                <a:cs typeface="Graphik Regular"/>
              </a:rPr>
              <a:t>has</a:t>
            </a:r>
            <a:r>
              <a:rPr sz="800" spc="-30" dirty="0">
                <a:cs typeface="Graphik Regular"/>
              </a:rPr>
              <a:t> </a:t>
            </a:r>
            <a:r>
              <a:rPr sz="800" spc="-10" dirty="0">
                <a:cs typeface="Graphik Regular"/>
              </a:rPr>
              <a:t>been</a:t>
            </a:r>
            <a:r>
              <a:rPr sz="800" spc="-30" dirty="0">
                <a:cs typeface="Graphik Regular"/>
              </a:rPr>
              <a:t> </a:t>
            </a:r>
            <a:r>
              <a:rPr sz="800" spc="-10" dirty="0">
                <a:cs typeface="Graphik Regular"/>
              </a:rPr>
              <a:t>undertaken</a:t>
            </a:r>
            <a:r>
              <a:rPr sz="800" spc="-25" dirty="0">
                <a:cs typeface="Graphik Regular"/>
              </a:rPr>
              <a:t> </a:t>
            </a:r>
            <a:r>
              <a:rPr sz="800" spc="-10" dirty="0">
                <a:cs typeface="Graphik Regular"/>
              </a:rPr>
              <a:t>to</a:t>
            </a:r>
            <a:r>
              <a:rPr sz="800" spc="-30" dirty="0">
                <a:cs typeface="Graphik Regular"/>
              </a:rPr>
              <a:t> </a:t>
            </a:r>
            <a:r>
              <a:rPr sz="800" spc="-20" dirty="0">
                <a:cs typeface="Graphik Regular"/>
              </a:rPr>
              <a:t>make</a:t>
            </a:r>
            <a:r>
              <a:rPr sz="800" spc="-25" dirty="0">
                <a:cs typeface="Graphik Regular"/>
              </a:rPr>
              <a:t> </a:t>
            </a:r>
            <a:r>
              <a:rPr sz="800" spc="-20" dirty="0">
                <a:cs typeface="Graphik Regular"/>
              </a:rPr>
              <a:t>sure</a:t>
            </a:r>
            <a:r>
              <a:rPr sz="800" spc="-30" dirty="0">
                <a:cs typeface="Graphik Regular"/>
              </a:rPr>
              <a:t> </a:t>
            </a:r>
            <a:br>
              <a:rPr lang="en-GB" sz="800" spc="-30" dirty="0">
                <a:cs typeface="Graphik Regular"/>
              </a:rPr>
            </a:br>
            <a:r>
              <a:rPr sz="800" spc="-20" dirty="0">
                <a:cs typeface="Graphik Regular"/>
              </a:rPr>
              <a:t>good </a:t>
            </a:r>
            <a:r>
              <a:rPr sz="800" spc="-10" dirty="0">
                <a:cs typeface="Graphik Regular"/>
              </a:rPr>
              <a:t>levels</a:t>
            </a:r>
            <a:r>
              <a:rPr sz="800" spc="-40" dirty="0">
                <a:cs typeface="Graphik Regular"/>
              </a:rPr>
              <a:t> </a:t>
            </a:r>
            <a:r>
              <a:rPr sz="800" spc="-10" dirty="0">
                <a:cs typeface="Graphik Regular"/>
              </a:rPr>
              <a:t>of</a:t>
            </a:r>
            <a:r>
              <a:rPr sz="800" spc="-35" dirty="0">
                <a:cs typeface="Graphik Regular"/>
              </a:rPr>
              <a:t> </a:t>
            </a:r>
            <a:r>
              <a:rPr sz="800" spc="-20" dirty="0">
                <a:cs typeface="Graphik Regular"/>
              </a:rPr>
              <a:t>daylight</a:t>
            </a:r>
            <a:r>
              <a:rPr sz="800" spc="-35" dirty="0">
                <a:cs typeface="Graphik Regular"/>
              </a:rPr>
              <a:t> </a:t>
            </a:r>
            <a:r>
              <a:rPr sz="800" spc="-10" dirty="0">
                <a:cs typeface="Graphik Regular"/>
              </a:rPr>
              <a:t>and</a:t>
            </a:r>
            <a:r>
              <a:rPr sz="800" spc="-35" dirty="0">
                <a:cs typeface="Graphik Regular"/>
              </a:rPr>
              <a:t> </a:t>
            </a:r>
            <a:r>
              <a:rPr sz="800" spc="-10" dirty="0">
                <a:cs typeface="Graphik Regular"/>
              </a:rPr>
              <a:t>sunlight</a:t>
            </a:r>
            <a:r>
              <a:rPr sz="800" spc="-40" dirty="0">
                <a:cs typeface="Graphik Regular"/>
              </a:rPr>
              <a:t> </a:t>
            </a:r>
            <a:r>
              <a:rPr sz="800" spc="-20" dirty="0">
                <a:cs typeface="Graphik Regular"/>
              </a:rPr>
              <a:t>are</a:t>
            </a:r>
            <a:r>
              <a:rPr sz="800" spc="-35" dirty="0">
                <a:cs typeface="Graphik Regular"/>
              </a:rPr>
              <a:t> </a:t>
            </a:r>
            <a:r>
              <a:rPr sz="800" spc="-10" dirty="0">
                <a:cs typeface="Graphik Regular"/>
              </a:rPr>
              <a:t>achieved</a:t>
            </a:r>
            <a:r>
              <a:rPr sz="800" spc="-35" dirty="0">
                <a:cs typeface="Graphik Regular"/>
              </a:rPr>
              <a:t> </a:t>
            </a:r>
            <a:r>
              <a:rPr sz="800" spc="-10" dirty="0">
                <a:cs typeface="Graphik Regular"/>
              </a:rPr>
              <a:t>in</a:t>
            </a:r>
            <a:r>
              <a:rPr sz="800" spc="-35" dirty="0">
                <a:cs typeface="Graphik Regular"/>
              </a:rPr>
              <a:t> </a:t>
            </a:r>
            <a:r>
              <a:rPr sz="800" spc="-10" dirty="0">
                <a:cs typeface="Graphik Regular"/>
              </a:rPr>
              <a:t>homes</a:t>
            </a:r>
            <a:r>
              <a:rPr sz="800" spc="-40" dirty="0">
                <a:cs typeface="Graphik Regular"/>
              </a:rPr>
              <a:t> </a:t>
            </a:r>
            <a:r>
              <a:rPr sz="800" spc="-25" dirty="0">
                <a:cs typeface="Graphik Regular"/>
              </a:rPr>
              <a:t>and</a:t>
            </a:r>
            <a:r>
              <a:rPr sz="800" spc="-10" dirty="0">
                <a:cs typeface="Graphik Regular"/>
              </a:rPr>
              <a:t> gardens</a:t>
            </a:r>
            <a:r>
              <a:rPr sz="800" spc="-15" dirty="0">
                <a:cs typeface="Graphik Regular"/>
              </a:rPr>
              <a:t> </a:t>
            </a:r>
            <a:r>
              <a:rPr sz="800" spc="-20" dirty="0">
                <a:cs typeface="Graphik Regular"/>
              </a:rPr>
              <a:t>surrounding</a:t>
            </a:r>
            <a:r>
              <a:rPr sz="800" spc="-15" dirty="0">
                <a:cs typeface="Graphik Regular"/>
              </a:rPr>
              <a:t> </a:t>
            </a:r>
            <a:r>
              <a:rPr sz="800" spc="-10" dirty="0">
                <a:cs typeface="Graphik Regular"/>
              </a:rPr>
              <a:t>the</a:t>
            </a:r>
            <a:r>
              <a:rPr sz="800" spc="-15" dirty="0">
                <a:cs typeface="Graphik Regular"/>
              </a:rPr>
              <a:t> </a:t>
            </a:r>
            <a:r>
              <a:rPr lang="en-GB" sz="800" spc="-10" dirty="0">
                <a:cs typeface="Graphik Regular"/>
              </a:rPr>
              <a:t>Estate</a:t>
            </a:r>
            <a:r>
              <a:rPr sz="800" spc="-10" dirty="0">
                <a:cs typeface="Graphik Regular"/>
              </a:rPr>
              <a:t>.</a:t>
            </a:r>
            <a:endParaRPr sz="800" dirty="0">
              <a:cs typeface="Graphik Regular"/>
            </a:endParaRPr>
          </a:p>
        </p:txBody>
      </p:sp>
      <p:sp>
        <p:nvSpPr>
          <p:cNvPr id="25" name="object 790">
            <a:extLst>
              <a:ext uri="{FF2B5EF4-FFF2-40B4-BE49-F238E27FC236}">
                <a16:creationId xmlns:a16="http://schemas.microsoft.com/office/drawing/2014/main" id="{C2128524-C34A-FF19-EFF4-7319D4BD4105}"/>
              </a:ext>
            </a:extLst>
          </p:cNvPr>
          <p:cNvSpPr txBox="1"/>
          <p:nvPr/>
        </p:nvSpPr>
        <p:spPr>
          <a:xfrm>
            <a:off x="9904973" y="4849829"/>
            <a:ext cx="2817495" cy="1077218"/>
          </a:xfrm>
          <a:prstGeom prst="rect">
            <a:avLst/>
          </a:prstGeom>
        </p:spPr>
        <p:txBody>
          <a:bodyPr vert="horz" wrap="square" lIns="0" tIns="25400" rIns="0" bIns="0" rtlCol="0">
            <a:spAutoFit/>
          </a:bodyPr>
          <a:lstStyle/>
          <a:p>
            <a:pPr marR="841375">
              <a:lnSpc>
                <a:spcPts val="1300"/>
              </a:lnSpc>
            </a:pPr>
            <a:r>
              <a:rPr sz="1100" b="1" spc="-30" dirty="0">
                <a:latin typeface="+mj-lt"/>
                <a:cs typeface="Graphik Semibold"/>
              </a:rPr>
              <a:t>PROPOSED</a:t>
            </a:r>
            <a:r>
              <a:rPr sz="1100" b="1" spc="-5" dirty="0">
                <a:latin typeface="+mj-lt"/>
                <a:cs typeface="Graphik Semibold"/>
              </a:rPr>
              <a:t> </a:t>
            </a:r>
            <a:r>
              <a:rPr sz="1100" b="1" spc="-10" dirty="0">
                <a:latin typeface="+mj-lt"/>
                <a:cs typeface="Graphik Semibold"/>
              </a:rPr>
              <a:t>BUILDING </a:t>
            </a:r>
            <a:r>
              <a:rPr sz="1100" b="1" spc="-20" dirty="0">
                <a:latin typeface="+mj-lt"/>
                <a:cs typeface="Graphik Semibold"/>
              </a:rPr>
              <a:t>HEIGHTS</a:t>
            </a:r>
            <a:r>
              <a:rPr sz="1100" b="1" spc="-50" dirty="0">
                <a:latin typeface="+mj-lt"/>
                <a:cs typeface="Graphik Semibold"/>
              </a:rPr>
              <a:t> </a:t>
            </a:r>
            <a:r>
              <a:rPr sz="1100" b="1" spc="-30" dirty="0">
                <a:latin typeface="+mj-lt"/>
                <a:cs typeface="Graphik Semibold"/>
              </a:rPr>
              <a:t>TO</a:t>
            </a:r>
            <a:r>
              <a:rPr sz="1100" b="1" spc="-45" dirty="0">
                <a:latin typeface="+mj-lt"/>
                <a:cs typeface="Graphik Semibold"/>
              </a:rPr>
              <a:t> </a:t>
            </a:r>
            <a:r>
              <a:rPr sz="1100" b="1" spc="-55" dirty="0">
                <a:latin typeface="+mj-lt"/>
                <a:cs typeface="Graphik Semibold"/>
              </a:rPr>
              <a:t>VARY</a:t>
            </a:r>
            <a:r>
              <a:rPr sz="1100" b="1" spc="-45" dirty="0">
                <a:latin typeface="+mj-lt"/>
                <a:cs typeface="Graphik Semibold"/>
              </a:rPr>
              <a:t> </a:t>
            </a:r>
            <a:r>
              <a:rPr sz="1100" b="1" spc="-20" dirty="0">
                <a:latin typeface="+mj-lt"/>
                <a:cs typeface="Graphik Semibold"/>
              </a:rPr>
              <a:t>FROM</a:t>
            </a:r>
            <a:endParaRPr sz="1100" dirty="0">
              <a:latin typeface="+mj-lt"/>
              <a:cs typeface="Graphik Semibold"/>
            </a:endParaRPr>
          </a:p>
          <a:p>
            <a:pPr>
              <a:lnSpc>
                <a:spcPts val="4400"/>
              </a:lnSpc>
              <a:spcBef>
                <a:spcPts val="1200"/>
              </a:spcBef>
            </a:pPr>
            <a:r>
              <a:rPr lang="en-GB" sz="4400" b="1" spc="-10" dirty="0">
                <a:latin typeface="+mj-lt"/>
                <a:cs typeface="Graphik Semibold"/>
              </a:rPr>
              <a:t>3</a:t>
            </a:r>
            <a:r>
              <a:rPr sz="4400" b="1" spc="-10" dirty="0">
                <a:latin typeface="+mj-lt"/>
                <a:cs typeface="Graphik Semibold"/>
              </a:rPr>
              <a:t>M–36M</a:t>
            </a:r>
            <a:endParaRPr sz="850" dirty="0">
              <a:latin typeface="+mj-lt"/>
              <a:cs typeface="Graphik Regular"/>
            </a:endParaRPr>
          </a:p>
        </p:txBody>
      </p:sp>
      <p:pic>
        <p:nvPicPr>
          <p:cNvPr id="26" name="Picture 25" descr="A red outline on a black background&#10;&#10;Description automatically generated">
            <a:extLst>
              <a:ext uri="{FF2B5EF4-FFF2-40B4-BE49-F238E27FC236}">
                <a16:creationId xmlns:a16="http://schemas.microsoft.com/office/drawing/2014/main" id="{EA29561D-0625-DBBD-2724-1108FD688C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526714" y="4720194"/>
            <a:ext cx="685801" cy="555870"/>
          </a:xfrm>
          <a:prstGeom prst="rect">
            <a:avLst/>
          </a:prstGeom>
        </p:spPr>
      </p:pic>
      <p:pic>
        <p:nvPicPr>
          <p:cNvPr id="15" name="Picture 14" descr="A red line drawing of a city&#10;&#10;Description automatically generated">
            <a:extLst>
              <a:ext uri="{FF2B5EF4-FFF2-40B4-BE49-F238E27FC236}">
                <a16:creationId xmlns:a16="http://schemas.microsoft.com/office/drawing/2014/main" id="{9B0E47C2-357E-386D-7D35-CC2614EA5D8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 y="6268275"/>
            <a:ext cx="12801599" cy="3233124"/>
          </a:xfrm>
          <a:prstGeom prst="rect">
            <a:avLst/>
          </a:prstGeom>
        </p:spPr>
      </p:pic>
    </p:spTree>
    <p:extLst>
      <p:ext uri="{BB962C8B-B14F-4D97-AF65-F5344CB8AC3E}">
        <p14:creationId xmlns:p14="http://schemas.microsoft.com/office/powerpoint/2010/main" val="226859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AD0D-B761-B570-396D-C59F92EC0D95}"/>
              </a:ext>
            </a:extLst>
          </p:cNvPr>
          <p:cNvSpPr>
            <a:spLocks noGrp="1"/>
          </p:cNvSpPr>
          <p:nvPr>
            <p:ph type="title"/>
          </p:nvPr>
        </p:nvSpPr>
        <p:spPr>
          <a:xfrm>
            <a:off x="530155" y="778935"/>
            <a:ext cx="3804779" cy="1219199"/>
          </a:xfrm>
        </p:spPr>
        <p:txBody>
          <a:bodyPr/>
          <a:lstStyle/>
          <a:p>
            <a:r>
              <a:rPr lang="en-US" dirty="0"/>
              <a:t>DESIGN</a:t>
            </a:r>
            <a:br>
              <a:rPr lang="en-US" dirty="0"/>
            </a:br>
            <a:r>
              <a:rPr lang="en-US" dirty="0"/>
              <a:t>QUALITY</a:t>
            </a:r>
          </a:p>
        </p:txBody>
      </p:sp>
      <p:sp>
        <p:nvSpPr>
          <p:cNvPr id="4" name="Text Placeholder 3">
            <a:extLst>
              <a:ext uri="{FF2B5EF4-FFF2-40B4-BE49-F238E27FC236}">
                <a16:creationId xmlns:a16="http://schemas.microsoft.com/office/drawing/2014/main" id="{DF1B384B-574B-8CCC-77D6-86B5C88F1972}"/>
              </a:ext>
            </a:extLst>
          </p:cNvPr>
          <p:cNvSpPr>
            <a:spLocks noGrp="1"/>
          </p:cNvSpPr>
          <p:nvPr>
            <p:ph type="body" sz="quarter" idx="10"/>
          </p:nvPr>
        </p:nvSpPr>
        <p:spPr>
          <a:xfrm>
            <a:off x="6930955" y="778227"/>
            <a:ext cx="3804780" cy="1219199"/>
          </a:xfrm>
        </p:spPr>
        <p:txBody>
          <a:bodyPr/>
          <a:lstStyle/>
          <a:p>
            <a:r>
              <a:rPr lang="en-US" dirty="0"/>
              <a:t>LANDSCAPE &amp;</a:t>
            </a:r>
            <a:br>
              <a:rPr lang="en-US" dirty="0"/>
            </a:br>
            <a:r>
              <a:rPr lang="en-US" dirty="0"/>
              <a:t>BIODIVERSITY</a:t>
            </a:r>
          </a:p>
        </p:txBody>
      </p:sp>
      <p:pic>
        <p:nvPicPr>
          <p:cNvPr id="5" name="Picture 4" descr="A collage of images of buildings and plants&#10;&#10;Description automatically generated">
            <a:extLst>
              <a:ext uri="{FF2B5EF4-FFF2-40B4-BE49-F238E27FC236}">
                <a16:creationId xmlns:a16="http://schemas.microsoft.com/office/drawing/2014/main" id="{7759DBA4-E65C-7CD9-B10C-150AE4E8E4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41476" y="4158762"/>
            <a:ext cx="6260119" cy="5149113"/>
          </a:xfrm>
          <a:prstGeom prst="rect">
            <a:avLst/>
          </a:prstGeom>
        </p:spPr>
      </p:pic>
      <p:pic>
        <p:nvPicPr>
          <p:cNvPr id="6" name="Picture 5" descr="A collage of images of buildings and plants&#10;&#10;Description automatically generated">
            <a:extLst>
              <a:ext uri="{FF2B5EF4-FFF2-40B4-BE49-F238E27FC236}">
                <a16:creationId xmlns:a16="http://schemas.microsoft.com/office/drawing/2014/main" id="{0EE49390-B0E0-E931-DA51-D41271113A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47646" y="536331"/>
            <a:ext cx="2927839" cy="2259624"/>
          </a:xfrm>
          <a:prstGeom prst="rect">
            <a:avLst/>
          </a:prstGeom>
        </p:spPr>
      </p:pic>
      <p:sp>
        <p:nvSpPr>
          <p:cNvPr id="9" name="object 83">
            <a:extLst>
              <a:ext uri="{FF2B5EF4-FFF2-40B4-BE49-F238E27FC236}">
                <a16:creationId xmlns:a16="http://schemas.microsoft.com/office/drawing/2014/main" id="{60DD465E-2A18-0BC6-6FF6-36A3B81F8F31}"/>
              </a:ext>
            </a:extLst>
          </p:cNvPr>
          <p:cNvSpPr txBox="1"/>
          <p:nvPr/>
        </p:nvSpPr>
        <p:spPr>
          <a:xfrm>
            <a:off x="525794" y="2986902"/>
            <a:ext cx="2621852" cy="692497"/>
          </a:xfrm>
          <a:prstGeom prst="rect">
            <a:avLst/>
          </a:prstGeom>
        </p:spPr>
        <p:txBody>
          <a:bodyPr vert="horz" wrap="square" lIns="0" tIns="0" rIns="0" bIns="0" rtlCol="0">
            <a:spAutoFit/>
          </a:bodyPr>
          <a:lstStyle/>
          <a:p>
            <a:pPr marR="266065">
              <a:lnSpc>
                <a:spcPts val="1300"/>
              </a:lnSpc>
              <a:spcBef>
                <a:spcPts val="200"/>
              </a:spcBef>
            </a:pPr>
            <a:r>
              <a:rPr sz="1100" b="1" spc="-10" dirty="0">
                <a:cs typeface="Graphik Semibold"/>
              </a:rPr>
              <a:t>A</a:t>
            </a:r>
            <a:r>
              <a:rPr sz="1100" b="1" spc="-50" dirty="0">
                <a:cs typeface="Graphik Semibold"/>
              </a:rPr>
              <a:t> </a:t>
            </a:r>
            <a:r>
              <a:rPr sz="1100" b="1" spc="-25" dirty="0">
                <a:cs typeface="Graphik Semibold"/>
              </a:rPr>
              <a:t>Design</a:t>
            </a:r>
            <a:r>
              <a:rPr sz="1100" b="1" spc="-45" dirty="0">
                <a:cs typeface="Graphik Semibold"/>
              </a:rPr>
              <a:t> </a:t>
            </a:r>
            <a:r>
              <a:rPr sz="1100" b="1" spc="-20" dirty="0">
                <a:cs typeface="Graphik Semibold"/>
              </a:rPr>
              <a:t>Code</a:t>
            </a:r>
            <a:r>
              <a:rPr sz="1100" b="1" spc="-50" dirty="0">
                <a:cs typeface="Graphik Semibold"/>
              </a:rPr>
              <a:t> </a:t>
            </a:r>
            <a:r>
              <a:rPr sz="1100" b="1" spc="-20" dirty="0">
                <a:cs typeface="Graphik Semibold"/>
              </a:rPr>
              <a:t>has</a:t>
            </a:r>
            <a:r>
              <a:rPr sz="1100" b="1" spc="-45" dirty="0">
                <a:cs typeface="Graphik Semibold"/>
              </a:rPr>
              <a:t> </a:t>
            </a:r>
            <a:r>
              <a:rPr sz="1100" b="1" spc="-10" dirty="0">
                <a:cs typeface="Graphik Semibold"/>
              </a:rPr>
              <a:t>been</a:t>
            </a:r>
            <a:r>
              <a:rPr sz="1100" b="1" spc="-45" dirty="0">
                <a:cs typeface="Graphik Semibold"/>
              </a:rPr>
              <a:t> </a:t>
            </a:r>
            <a:r>
              <a:rPr sz="1100" b="1" spc="-10" dirty="0">
                <a:cs typeface="Graphik Semibold"/>
              </a:rPr>
              <a:t>produced </a:t>
            </a:r>
            <a:br>
              <a:rPr lang="en-GB" sz="1100" b="1" spc="-10" dirty="0">
                <a:cs typeface="Graphik Semibold"/>
              </a:rPr>
            </a:br>
            <a:r>
              <a:rPr sz="1100" b="1" spc="-25" dirty="0">
                <a:cs typeface="Graphik Semibold"/>
              </a:rPr>
              <a:t>to</a:t>
            </a:r>
            <a:r>
              <a:rPr sz="1100" b="1" spc="-35" dirty="0">
                <a:cs typeface="Graphik Semibold"/>
              </a:rPr>
              <a:t> </a:t>
            </a:r>
            <a:r>
              <a:rPr sz="1100" b="1" spc="-30" dirty="0">
                <a:cs typeface="Graphik Semibold"/>
              </a:rPr>
              <a:t>promote </a:t>
            </a:r>
            <a:r>
              <a:rPr sz="1100" b="1" spc="-25" dirty="0">
                <a:cs typeface="Graphik Semibold"/>
              </a:rPr>
              <a:t>best-</a:t>
            </a:r>
            <a:r>
              <a:rPr sz="1100" b="1" spc="-20" dirty="0">
                <a:cs typeface="Graphik Semibold"/>
              </a:rPr>
              <a:t>in-class</a:t>
            </a:r>
            <a:r>
              <a:rPr sz="1100" b="1" spc="-30" dirty="0">
                <a:cs typeface="Graphik Semibold"/>
              </a:rPr>
              <a:t> </a:t>
            </a:r>
            <a:r>
              <a:rPr sz="1100" b="1" spc="-20" dirty="0">
                <a:cs typeface="Graphik Semibold"/>
              </a:rPr>
              <a:t>design</a:t>
            </a:r>
            <a:r>
              <a:rPr sz="1100" b="1" spc="-35" dirty="0">
                <a:cs typeface="Graphik Semibold"/>
              </a:rPr>
              <a:t> </a:t>
            </a:r>
            <a:r>
              <a:rPr sz="1100" b="1" spc="-25" dirty="0">
                <a:cs typeface="Graphik Semibold"/>
              </a:rPr>
              <a:t>and </a:t>
            </a:r>
            <a:br>
              <a:rPr lang="en-GB" sz="1100" b="1" spc="-25" dirty="0">
                <a:cs typeface="Graphik Semibold"/>
              </a:rPr>
            </a:br>
            <a:r>
              <a:rPr sz="1100" b="1" spc="-20" dirty="0">
                <a:cs typeface="Graphik Semibold"/>
              </a:rPr>
              <a:t>sets</a:t>
            </a:r>
            <a:r>
              <a:rPr sz="1100" b="1" spc="-25" dirty="0">
                <a:cs typeface="Graphik Semibold"/>
              </a:rPr>
              <a:t> out</a:t>
            </a:r>
            <a:r>
              <a:rPr sz="1100" b="1" spc="-20" dirty="0">
                <a:cs typeface="Graphik Semibold"/>
              </a:rPr>
              <a:t> </a:t>
            </a:r>
            <a:r>
              <a:rPr sz="1100" b="1" spc="-30" dirty="0">
                <a:cs typeface="Graphik Semibold"/>
              </a:rPr>
              <a:t>requirements</a:t>
            </a:r>
            <a:r>
              <a:rPr sz="1100" b="1" spc="-25" dirty="0">
                <a:cs typeface="Graphik Semibold"/>
              </a:rPr>
              <a:t> </a:t>
            </a:r>
            <a:r>
              <a:rPr sz="1100" b="1" spc="-30" dirty="0">
                <a:cs typeface="Graphik Semibold"/>
              </a:rPr>
              <a:t>which</a:t>
            </a:r>
            <a:r>
              <a:rPr sz="1100" b="1" spc="-20" dirty="0">
                <a:cs typeface="Graphik Semibold"/>
              </a:rPr>
              <a:t> newly</a:t>
            </a:r>
            <a:endParaRPr sz="1100" b="1" dirty="0">
              <a:cs typeface="Graphik Semibold"/>
            </a:endParaRPr>
          </a:p>
          <a:p>
            <a:pPr>
              <a:lnSpc>
                <a:spcPts val="1300"/>
              </a:lnSpc>
            </a:pPr>
            <a:r>
              <a:rPr sz="1100" b="1" spc="-25" dirty="0">
                <a:cs typeface="Graphik Semibold"/>
              </a:rPr>
              <a:t>developed</a:t>
            </a:r>
            <a:r>
              <a:rPr sz="1100" b="1" spc="-30" dirty="0">
                <a:cs typeface="Graphik Semibold"/>
              </a:rPr>
              <a:t> </a:t>
            </a:r>
            <a:r>
              <a:rPr sz="1100" b="1" spc="-25" dirty="0">
                <a:cs typeface="Graphik Semibold"/>
              </a:rPr>
              <a:t>buildings must comply </a:t>
            </a:r>
            <a:r>
              <a:rPr sz="1100" b="1" spc="-20" dirty="0">
                <a:cs typeface="Graphik Semibold"/>
              </a:rPr>
              <a:t>with.</a:t>
            </a:r>
            <a:endParaRPr sz="1100" b="1" dirty="0">
              <a:cs typeface="Graphik Semibold"/>
            </a:endParaRPr>
          </a:p>
        </p:txBody>
      </p:sp>
      <p:sp>
        <p:nvSpPr>
          <p:cNvPr id="11" name="object 84">
            <a:extLst>
              <a:ext uri="{FF2B5EF4-FFF2-40B4-BE49-F238E27FC236}">
                <a16:creationId xmlns:a16="http://schemas.microsoft.com/office/drawing/2014/main" id="{452091F3-D929-6A65-ABD8-5B7A826F61D8}"/>
              </a:ext>
            </a:extLst>
          </p:cNvPr>
          <p:cNvSpPr txBox="1"/>
          <p:nvPr/>
        </p:nvSpPr>
        <p:spPr>
          <a:xfrm>
            <a:off x="3311168" y="2986902"/>
            <a:ext cx="3028086" cy="1363450"/>
          </a:xfrm>
          <a:prstGeom prst="rect">
            <a:avLst/>
          </a:prstGeom>
        </p:spPr>
        <p:txBody>
          <a:bodyPr vert="horz" wrap="square" lIns="0" tIns="0" rIns="0" bIns="0" rtlCol="0">
            <a:spAutoFit/>
          </a:bodyPr>
          <a:lstStyle/>
          <a:p>
            <a:pPr marL="12700" marR="285750">
              <a:lnSpc>
                <a:spcPts val="960"/>
              </a:lnSpc>
              <a:spcBef>
                <a:spcPts val="70"/>
              </a:spcBef>
              <a:spcAft>
                <a:spcPts val="600"/>
              </a:spcAft>
            </a:pPr>
            <a:r>
              <a:rPr sz="800" spc="-10" dirty="0">
                <a:cs typeface="Graphik Regular"/>
              </a:rPr>
              <a:t>The</a:t>
            </a:r>
            <a:r>
              <a:rPr sz="800" spc="-40" dirty="0">
                <a:cs typeface="Graphik Regular"/>
              </a:rPr>
              <a:t> </a:t>
            </a:r>
            <a:r>
              <a:rPr sz="800" spc="-10" dirty="0">
                <a:cs typeface="Graphik Regular"/>
              </a:rPr>
              <a:t>Design</a:t>
            </a:r>
            <a:r>
              <a:rPr sz="800" spc="-40" dirty="0">
                <a:cs typeface="Graphik Regular"/>
              </a:rPr>
              <a:t> </a:t>
            </a:r>
            <a:r>
              <a:rPr sz="800" spc="-10" dirty="0">
                <a:cs typeface="Graphik Regular"/>
              </a:rPr>
              <a:t>Code</a:t>
            </a:r>
            <a:r>
              <a:rPr sz="800" spc="-35" dirty="0">
                <a:cs typeface="Graphik Regular"/>
              </a:rPr>
              <a:t> </a:t>
            </a:r>
            <a:r>
              <a:rPr sz="800" spc="-10" dirty="0">
                <a:cs typeface="Graphik Regular"/>
              </a:rPr>
              <a:t>has</a:t>
            </a:r>
            <a:r>
              <a:rPr sz="800" spc="-40" dirty="0">
                <a:cs typeface="Graphik Regular"/>
              </a:rPr>
              <a:t> </a:t>
            </a:r>
            <a:r>
              <a:rPr sz="800" spc="-10" dirty="0">
                <a:cs typeface="Graphik Regular"/>
              </a:rPr>
              <a:t>been</a:t>
            </a:r>
            <a:r>
              <a:rPr sz="800" spc="-40" dirty="0">
                <a:cs typeface="Graphik Regular"/>
              </a:rPr>
              <a:t> </a:t>
            </a:r>
            <a:r>
              <a:rPr sz="800" spc="-10" dirty="0">
                <a:cs typeface="Graphik Regular"/>
              </a:rPr>
              <a:t>adapted</a:t>
            </a:r>
            <a:r>
              <a:rPr sz="800" spc="-35" dirty="0">
                <a:cs typeface="Graphik Regular"/>
              </a:rPr>
              <a:t> </a:t>
            </a:r>
            <a:r>
              <a:rPr sz="800" spc="-10" dirty="0">
                <a:cs typeface="Graphik Regular"/>
              </a:rPr>
              <a:t>to</a:t>
            </a:r>
            <a:r>
              <a:rPr sz="800" spc="-40" dirty="0">
                <a:cs typeface="Graphik Regular"/>
              </a:rPr>
              <a:t> </a:t>
            </a:r>
            <a:r>
              <a:rPr sz="800" spc="-10" dirty="0">
                <a:cs typeface="Graphik Regular"/>
              </a:rPr>
              <a:t>respond</a:t>
            </a:r>
            <a:r>
              <a:rPr sz="800" spc="-40" dirty="0">
                <a:cs typeface="Graphik Regular"/>
              </a:rPr>
              <a:t> </a:t>
            </a:r>
            <a:r>
              <a:rPr sz="800" spc="-10" dirty="0">
                <a:cs typeface="Graphik Regular"/>
              </a:rPr>
              <a:t>to</a:t>
            </a:r>
            <a:r>
              <a:rPr sz="800" spc="-35" dirty="0">
                <a:cs typeface="Graphik Regular"/>
              </a:rPr>
              <a:t> </a:t>
            </a:r>
            <a:r>
              <a:rPr sz="800" spc="-25" dirty="0">
                <a:cs typeface="Graphik Regular"/>
              </a:rPr>
              <a:t>the</a:t>
            </a:r>
            <a:r>
              <a:rPr sz="800" spc="500" dirty="0">
                <a:cs typeface="Graphik Regular"/>
              </a:rPr>
              <a:t> </a:t>
            </a:r>
            <a:r>
              <a:rPr sz="800" spc="-25" dirty="0">
                <a:cs typeface="Graphik Regular"/>
              </a:rPr>
              <a:t>different</a:t>
            </a:r>
            <a:r>
              <a:rPr sz="800" spc="-30" dirty="0">
                <a:cs typeface="Graphik Regular"/>
              </a:rPr>
              <a:t> </a:t>
            </a:r>
            <a:r>
              <a:rPr sz="800" spc="-10" dirty="0">
                <a:cs typeface="Graphik Regular"/>
              </a:rPr>
              <a:t>locations</a:t>
            </a:r>
            <a:r>
              <a:rPr sz="800" spc="-25" dirty="0">
                <a:cs typeface="Graphik Regular"/>
              </a:rPr>
              <a:t> </a:t>
            </a:r>
            <a:r>
              <a:rPr sz="800" spc="-10" dirty="0">
                <a:cs typeface="Graphik Regular"/>
              </a:rPr>
              <a:t>and</a:t>
            </a:r>
            <a:r>
              <a:rPr sz="800" spc="-25" dirty="0">
                <a:cs typeface="Graphik Regular"/>
              </a:rPr>
              <a:t> </a:t>
            </a:r>
            <a:r>
              <a:rPr sz="800" spc="-10" dirty="0">
                <a:cs typeface="Graphik Regular"/>
              </a:rPr>
              <a:t>characteristics</a:t>
            </a:r>
            <a:r>
              <a:rPr sz="800" spc="-25" dirty="0">
                <a:cs typeface="Graphik Regular"/>
              </a:rPr>
              <a:t> </a:t>
            </a:r>
            <a:r>
              <a:rPr sz="800" spc="-10" dirty="0">
                <a:cs typeface="Graphik Regular"/>
              </a:rPr>
              <a:t>of</a:t>
            </a:r>
            <a:r>
              <a:rPr sz="800" spc="-30" dirty="0">
                <a:cs typeface="Graphik Regular"/>
              </a:rPr>
              <a:t> </a:t>
            </a:r>
            <a:r>
              <a:rPr sz="800" spc="-10" dirty="0">
                <a:cs typeface="Graphik Regular"/>
              </a:rPr>
              <a:t>the</a:t>
            </a:r>
            <a:r>
              <a:rPr sz="800" spc="-25" dirty="0">
                <a:cs typeface="Graphik Regular"/>
              </a:rPr>
              <a:t> </a:t>
            </a:r>
            <a:r>
              <a:rPr sz="800" spc="-10" dirty="0">
                <a:cs typeface="Graphik Regular"/>
              </a:rPr>
              <a:t>Estate.</a:t>
            </a:r>
            <a:r>
              <a:rPr lang="en-GB" sz="800" spc="-10" dirty="0">
                <a:cs typeface="Graphik Regular"/>
              </a:rPr>
              <a:t> </a:t>
            </a:r>
            <a:br>
              <a:rPr lang="en-GB" sz="800" spc="-10" dirty="0">
                <a:cs typeface="Graphik Regular"/>
              </a:rPr>
            </a:br>
            <a:r>
              <a:rPr sz="800" spc="-10" dirty="0">
                <a:cs typeface="Graphik Regular"/>
              </a:rPr>
              <a:t>For</a:t>
            </a:r>
            <a:r>
              <a:rPr sz="800" spc="-35" dirty="0">
                <a:cs typeface="Graphik Regular"/>
              </a:rPr>
              <a:t> </a:t>
            </a:r>
            <a:r>
              <a:rPr sz="800" spc="-10" dirty="0">
                <a:cs typeface="Graphik Regular"/>
              </a:rPr>
              <a:t>example,</a:t>
            </a:r>
            <a:r>
              <a:rPr sz="800" spc="-30" dirty="0">
                <a:cs typeface="Graphik Regular"/>
              </a:rPr>
              <a:t> </a:t>
            </a:r>
            <a:r>
              <a:rPr sz="800" spc="-10" dirty="0">
                <a:cs typeface="Graphik Regular"/>
              </a:rPr>
              <a:t>on</a:t>
            </a:r>
            <a:r>
              <a:rPr sz="800" spc="-30" dirty="0">
                <a:cs typeface="Graphik Regular"/>
              </a:rPr>
              <a:t> </a:t>
            </a:r>
            <a:r>
              <a:rPr sz="800" spc="-10" dirty="0">
                <a:cs typeface="Graphik Regular"/>
              </a:rPr>
              <a:t>prominent</a:t>
            </a:r>
            <a:r>
              <a:rPr sz="800" spc="-35" dirty="0">
                <a:cs typeface="Graphik Regular"/>
              </a:rPr>
              <a:t> </a:t>
            </a:r>
            <a:r>
              <a:rPr sz="800" spc="-10" dirty="0">
                <a:cs typeface="Graphik Regular"/>
              </a:rPr>
              <a:t>and</a:t>
            </a:r>
            <a:r>
              <a:rPr sz="800" spc="-30" dirty="0">
                <a:cs typeface="Graphik Regular"/>
              </a:rPr>
              <a:t> </a:t>
            </a:r>
            <a:r>
              <a:rPr sz="800" spc="-10" dirty="0">
                <a:cs typeface="Graphik Regular"/>
              </a:rPr>
              <a:t>busy</a:t>
            </a:r>
            <a:r>
              <a:rPr sz="800" spc="-30" dirty="0">
                <a:cs typeface="Graphik Regular"/>
              </a:rPr>
              <a:t> </a:t>
            </a:r>
            <a:r>
              <a:rPr sz="800" spc="-20" dirty="0">
                <a:cs typeface="Graphik Regular"/>
              </a:rPr>
              <a:t>thoroughfares</a:t>
            </a:r>
            <a:r>
              <a:rPr sz="800" spc="-35" dirty="0">
                <a:cs typeface="Graphik Regular"/>
              </a:rPr>
              <a:t> </a:t>
            </a:r>
            <a:r>
              <a:rPr sz="800" spc="-20" dirty="0">
                <a:cs typeface="Graphik Regular"/>
              </a:rPr>
              <a:t>like</a:t>
            </a:r>
            <a:r>
              <a:rPr lang="en-GB" sz="800" dirty="0">
                <a:cs typeface="Graphik Regular"/>
              </a:rPr>
              <a:t> </a:t>
            </a:r>
            <a:br>
              <a:rPr lang="en-GB" sz="800" dirty="0">
                <a:cs typeface="Graphik Regular"/>
              </a:rPr>
            </a:br>
            <a:r>
              <a:rPr sz="800" spc="-10" dirty="0">
                <a:cs typeface="Graphik Regular"/>
              </a:rPr>
              <a:t>Bath</a:t>
            </a:r>
            <a:r>
              <a:rPr sz="800" spc="-40" dirty="0">
                <a:cs typeface="Graphik Regular"/>
              </a:rPr>
              <a:t> </a:t>
            </a:r>
            <a:r>
              <a:rPr sz="800" spc="-10" dirty="0">
                <a:cs typeface="Graphik Regular"/>
              </a:rPr>
              <a:t>Road,</a:t>
            </a:r>
            <a:r>
              <a:rPr sz="800" spc="-40" dirty="0">
                <a:cs typeface="Graphik Regular"/>
              </a:rPr>
              <a:t> </a:t>
            </a:r>
            <a:r>
              <a:rPr sz="800" spc="-20" dirty="0">
                <a:cs typeface="Graphik Regular"/>
              </a:rPr>
              <a:t>Farnham</a:t>
            </a:r>
            <a:r>
              <a:rPr sz="800" spc="-35" dirty="0">
                <a:cs typeface="Graphik Regular"/>
              </a:rPr>
              <a:t> </a:t>
            </a:r>
            <a:r>
              <a:rPr sz="800" spc="-10" dirty="0">
                <a:cs typeface="Graphik Regular"/>
              </a:rPr>
              <a:t>Road.</a:t>
            </a:r>
            <a:r>
              <a:rPr sz="800" spc="-40" dirty="0">
                <a:cs typeface="Graphik Regular"/>
              </a:rPr>
              <a:t> </a:t>
            </a:r>
            <a:r>
              <a:rPr sz="800" spc="-10" dirty="0">
                <a:cs typeface="Graphik Regular"/>
              </a:rPr>
              <a:t>Leigh</a:t>
            </a:r>
            <a:r>
              <a:rPr sz="800" spc="-35" dirty="0">
                <a:cs typeface="Graphik Regular"/>
              </a:rPr>
              <a:t> </a:t>
            </a:r>
            <a:r>
              <a:rPr sz="800" spc="-10" dirty="0">
                <a:cs typeface="Graphik Regular"/>
              </a:rPr>
              <a:t>Road</a:t>
            </a:r>
            <a:r>
              <a:rPr sz="800" spc="-40" dirty="0">
                <a:cs typeface="Graphik Regular"/>
              </a:rPr>
              <a:t> </a:t>
            </a:r>
            <a:r>
              <a:rPr sz="800" spc="-10" dirty="0">
                <a:cs typeface="Graphik Regular"/>
              </a:rPr>
              <a:t>and</a:t>
            </a:r>
            <a:r>
              <a:rPr sz="800" spc="-35" dirty="0">
                <a:cs typeface="Graphik Regular"/>
              </a:rPr>
              <a:t> </a:t>
            </a:r>
            <a:r>
              <a:rPr sz="800" spc="-10" dirty="0">
                <a:cs typeface="Graphik Regular"/>
              </a:rPr>
              <a:t>Buckingham </a:t>
            </a:r>
            <a:r>
              <a:rPr sz="800" spc="-20" dirty="0">
                <a:cs typeface="Graphik Regular"/>
              </a:rPr>
              <a:t>Avenue,</a:t>
            </a:r>
            <a:r>
              <a:rPr sz="800" spc="-35" dirty="0">
                <a:cs typeface="Graphik Regular"/>
              </a:rPr>
              <a:t> </a:t>
            </a:r>
            <a:r>
              <a:rPr sz="800" spc="-10" dirty="0">
                <a:cs typeface="Graphik Regular"/>
              </a:rPr>
              <a:t>new</a:t>
            </a:r>
            <a:r>
              <a:rPr sz="800" spc="-35" dirty="0">
                <a:cs typeface="Graphik Regular"/>
              </a:rPr>
              <a:t> </a:t>
            </a:r>
            <a:r>
              <a:rPr sz="800" spc="-10" dirty="0">
                <a:cs typeface="Graphik Regular"/>
              </a:rPr>
              <a:t>developments</a:t>
            </a:r>
            <a:r>
              <a:rPr sz="800" spc="-30" dirty="0">
                <a:cs typeface="Graphik Regular"/>
              </a:rPr>
              <a:t> </a:t>
            </a:r>
            <a:r>
              <a:rPr sz="800" spc="-10" dirty="0">
                <a:cs typeface="Graphik Regular"/>
              </a:rPr>
              <a:t>will</a:t>
            </a:r>
            <a:r>
              <a:rPr sz="800" spc="-35" dirty="0">
                <a:cs typeface="Graphik Regular"/>
              </a:rPr>
              <a:t> </a:t>
            </a:r>
            <a:r>
              <a:rPr sz="800" spc="-10" dirty="0">
                <a:cs typeface="Graphik Regular"/>
              </a:rPr>
              <a:t>be</a:t>
            </a:r>
            <a:r>
              <a:rPr sz="800" spc="-35" dirty="0">
                <a:cs typeface="Graphik Regular"/>
              </a:rPr>
              <a:t> </a:t>
            </a:r>
            <a:r>
              <a:rPr sz="800" spc="-10" dirty="0">
                <a:cs typeface="Graphik Regular"/>
              </a:rPr>
              <a:t>set</a:t>
            </a:r>
            <a:r>
              <a:rPr sz="800" spc="-30" dirty="0">
                <a:cs typeface="Graphik Regular"/>
              </a:rPr>
              <a:t> </a:t>
            </a:r>
            <a:r>
              <a:rPr sz="800" spc="-10" dirty="0">
                <a:cs typeface="Graphik Regular"/>
              </a:rPr>
              <a:t>back</a:t>
            </a:r>
            <a:r>
              <a:rPr sz="800" spc="-35" dirty="0">
                <a:cs typeface="Graphik Regular"/>
              </a:rPr>
              <a:t> </a:t>
            </a:r>
            <a:r>
              <a:rPr sz="800" spc="-20" dirty="0">
                <a:cs typeface="Graphik Regular"/>
              </a:rPr>
              <a:t>from</a:t>
            </a:r>
            <a:r>
              <a:rPr sz="800" spc="-30" dirty="0">
                <a:cs typeface="Graphik Regular"/>
              </a:rPr>
              <a:t> </a:t>
            </a:r>
            <a:r>
              <a:rPr sz="800" spc="-10" dirty="0">
                <a:cs typeface="Graphik Regular"/>
              </a:rPr>
              <a:t>the</a:t>
            </a:r>
            <a:r>
              <a:rPr sz="800" spc="-35" dirty="0">
                <a:cs typeface="Graphik Regular"/>
              </a:rPr>
              <a:t> </a:t>
            </a:r>
            <a:r>
              <a:rPr sz="800" spc="-10" dirty="0">
                <a:cs typeface="Graphik Regular"/>
              </a:rPr>
              <a:t>street and</a:t>
            </a:r>
            <a:r>
              <a:rPr sz="800" spc="-45" dirty="0">
                <a:cs typeface="Graphik Regular"/>
              </a:rPr>
              <a:t> </a:t>
            </a:r>
            <a:r>
              <a:rPr sz="800" spc="-10" dirty="0">
                <a:cs typeface="Graphik Regular"/>
              </a:rPr>
              <a:t>will</a:t>
            </a:r>
            <a:r>
              <a:rPr sz="800" spc="-40" dirty="0">
                <a:cs typeface="Graphik Regular"/>
              </a:rPr>
              <a:t> </a:t>
            </a:r>
            <a:r>
              <a:rPr sz="800" spc="-10" dirty="0">
                <a:cs typeface="Graphik Regular"/>
              </a:rPr>
              <a:t>sit</a:t>
            </a:r>
            <a:r>
              <a:rPr sz="800" spc="-45" dirty="0">
                <a:cs typeface="Graphik Regular"/>
              </a:rPr>
              <a:t> </a:t>
            </a:r>
            <a:r>
              <a:rPr sz="800" spc="-10" dirty="0">
                <a:cs typeface="Graphik Regular"/>
              </a:rPr>
              <a:t>behind</a:t>
            </a:r>
            <a:r>
              <a:rPr sz="800" spc="-40" dirty="0">
                <a:cs typeface="Graphik Regular"/>
              </a:rPr>
              <a:t> </a:t>
            </a:r>
            <a:r>
              <a:rPr sz="800" spc="-10" dirty="0">
                <a:cs typeface="Graphik Regular"/>
              </a:rPr>
              <a:t>a</a:t>
            </a:r>
            <a:r>
              <a:rPr sz="800" spc="-45" dirty="0">
                <a:cs typeface="Graphik Regular"/>
              </a:rPr>
              <a:t> </a:t>
            </a:r>
            <a:r>
              <a:rPr sz="800" spc="-10" dirty="0">
                <a:cs typeface="Graphik Regular"/>
              </a:rPr>
              <a:t>generous</a:t>
            </a:r>
            <a:r>
              <a:rPr sz="800" spc="-40" dirty="0">
                <a:cs typeface="Graphik Regular"/>
              </a:rPr>
              <a:t> </a:t>
            </a:r>
            <a:r>
              <a:rPr sz="800" spc="-10" dirty="0">
                <a:cs typeface="Graphik Regular"/>
              </a:rPr>
              <a:t>bank</a:t>
            </a:r>
            <a:r>
              <a:rPr sz="800" spc="-45" dirty="0">
                <a:cs typeface="Graphik Regular"/>
              </a:rPr>
              <a:t> </a:t>
            </a:r>
            <a:r>
              <a:rPr sz="800" spc="-10" dirty="0">
                <a:cs typeface="Graphik Regular"/>
              </a:rPr>
              <a:t>of</a:t>
            </a:r>
            <a:r>
              <a:rPr sz="800" spc="-40" dirty="0">
                <a:cs typeface="Graphik Regular"/>
              </a:rPr>
              <a:t> </a:t>
            </a:r>
            <a:r>
              <a:rPr sz="800" spc="-10" dirty="0">
                <a:cs typeface="Graphik Regular"/>
              </a:rPr>
              <a:t>trees</a:t>
            </a:r>
            <a:r>
              <a:rPr sz="800" spc="-45" dirty="0">
                <a:cs typeface="Graphik Regular"/>
              </a:rPr>
              <a:t> </a:t>
            </a:r>
            <a:r>
              <a:rPr sz="800" spc="-10" dirty="0">
                <a:cs typeface="Graphik Regular"/>
              </a:rPr>
              <a:t>and</a:t>
            </a:r>
            <a:r>
              <a:rPr sz="800" spc="-40" dirty="0">
                <a:cs typeface="Graphik Regular"/>
              </a:rPr>
              <a:t> </a:t>
            </a:r>
            <a:r>
              <a:rPr sz="800" spc="-10" dirty="0">
                <a:cs typeface="Graphik Regular"/>
              </a:rPr>
              <a:t>green</a:t>
            </a:r>
            <a:r>
              <a:rPr sz="800" spc="-45" dirty="0">
                <a:cs typeface="Graphik Regular"/>
              </a:rPr>
              <a:t> </a:t>
            </a:r>
            <a:r>
              <a:rPr sz="800" spc="-10" dirty="0">
                <a:cs typeface="Graphik Regular"/>
              </a:rPr>
              <a:t>space.</a:t>
            </a:r>
            <a:endParaRPr lang="en-GB" sz="800" dirty="0">
              <a:cs typeface="Graphik Regular"/>
            </a:endParaRPr>
          </a:p>
          <a:p>
            <a:pPr marL="12700" marR="285750">
              <a:lnSpc>
                <a:spcPts val="960"/>
              </a:lnSpc>
              <a:spcBef>
                <a:spcPts val="70"/>
              </a:spcBef>
              <a:spcAft>
                <a:spcPts val="600"/>
              </a:spcAft>
            </a:pPr>
            <a:r>
              <a:rPr sz="800" spc="-10" dirty="0">
                <a:cs typeface="Graphik Regular"/>
              </a:rPr>
              <a:t>The</a:t>
            </a:r>
            <a:r>
              <a:rPr sz="800" spc="-35" dirty="0">
                <a:cs typeface="Graphik Regular"/>
              </a:rPr>
              <a:t> </a:t>
            </a:r>
            <a:r>
              <a:rPr sz="800" spc="-10" dirty="0">
                <a:cs typeface="Graphik Regular"/>
              </a:rPr>
              <a:t>Estate</a:t>
            </a:r>
            <a:r>
              <a:rPr sz="800" spc="-30" dirty="0">
                <a:cs typeface="Graphik Regular"/>
              </a:rPr>
              <a:t> </a:t>
            </a:r>
            <a:r>
              <a:rPr sz="800" spc="-10" dirty="0">
                <a:cs typeface="Graphik Regular"/>
              </a:rPr>
              <a:t>location</a:t>
            </a:r>
            <a:r>
              <a:rPr sz="800" spc="-30" dirty="0">
                <a:cs typeface="Graphik Regular"/>
              </a:rPr>
              <a:t> </a:t>
            </a:r>
            <a:r>
              <a:rPr sz="800" spc="-10" dirty="0">
                <a:cs typeface="Graphik Regular"/>
              </a:rPr>
              <a:t>and</a:t>
            </a:r>
            <a:r>
              <a:rPr sz="800" spc="-35" dirty="0">
                <a:cs typeface="Graphik Regular"/>
              </a:rPr>
              <a:t> </a:t>
            </a:r>
            <a:r>
              <a:rPr sz="800" spc="-10" dirty="0">
                <a:cs typeface="Graphik Regular"/>
              </a:rPr>
              <a:t>road</a:t>
            </a:r>
            <a:r>
              <a:rPr sz="800" spc="-30" dirty="0">
                <a:cs typeface="Graphik Regular"/>
              </a:rPr>
              <a:t> </a:t>
            </a:r>
            <a:r>
              <a:rPr sz="800" spc="-10" dirty="0">
                <a:cs typeface="Graphik Regular"/>
              </a:rPr>
              <a:t>types</a:t>
            </a:r>
            <a:r>
              <a:rPr sz="800" spc="-30" dirty="0">
                <a:cs typeface="Graphik Regular"/>
              </a:rPr>
              <a:t> </a:t>
            </a:r>
            <a:r>
              <a:rPr sz="800" spc="-10" dirty="0">
                <a:cs typeface="Graphik Regular"/>
              </a:rPr>
              <a:t>will</a:t>
            </a:r>
            <a:r>
              <a:rPr sz="800" spc="-35" dirty="0">
                <a:cs typeface="Graphik Regular"/>
              </a:rPr>
              <a:t> </a:t>
            </a:r>
            <a:r>
              <a:rPr sz="800" spc="-10" dirty="0">
                <a:cs typeface="Graphik Regular"/>
              </a:rPr>
              <a:t>be</a:t>
            </a:r>
            <a:r>
              <a:rPr sz="800" spc="-30" dirty="0">
                <a:cs typeface="Graphik Regular"/>
              </a:rPr>
              <a:t> </a:t>
            </a:r>
            <a:r>
              <a:rPr sz="800" spc="-10" dirty="0">
                <a:cs typeface="Graphik Regular"/>
              </a:rPr>
              <a:t>considered</a:t>
            </a:r>
            <a:r>
              <a:rPr sz="800" spc="-30" dirty="0">
                <a:cs typeface="Graphik Regular"/>
              </a:rPr>
              <a:t> </a:t>
            </a:r>
            <a:r>
              <a:rPr sz="800" spc="-20" dirty="0">
                <a:cs typeface="Graphik Regular"/>
              </a:rPr>
              <a:t>when </a:t>
            </a:r>
            <a:r>
              <a:rPr sz="800" spc="-10" dirty="0">
                <a:cs typeface="Graphik Regular"/>
              </a:rPr>
              <a:t>building</a:t>
            </a:r>
            <a:r>
              <a:rPr sz="800" spc="-40" dirty="0">
                <a:cs typeface="Graphik Regular"/>
              </a:rPr>
              <a:t> </a:t>
            </a:r>
            <a:r>
              <a:rPr sz="800" spc="-10" dirty="0">
                <a:cs typeface="Graphik Regular"/>
              </a:rPr>
              <a:t>designs</a:t>
            </a:r>
            <a:r>
              <a:rPr sz="800" spc="-35" dirty="0">
                <a:cs typeface="Graphik Regular"/>
              </a:rPr>
              <a:t> </a:t>
            </a:r>
            <a:r>
              <a:rPr sz="800" spc="-20" dirty="0">
                <a:cs typeface="Graphik Regular"/>
              </a:rPr>
              <a:t>are</a:t>
            </a:r>
            <a:r>
              <a:rPr sz="800" spc="-35" dirty="0">
                <a:cs typeface="Graphik Regular"/>
              </a:rPr>
              <a:t> </a:t>
            </a:r>
            <a:r>
              <a:rPr sz="800" spc="-10" dirty="0">
                <a:cs typeface="Graphik Regular"/>
              </a:rPr>
              <a:t>produced</a:t>
            </a:r>
            <a:r>
              <a:rPr sz="800" spc="-35" dirty="0">
                <a:cs typeface="Graphik Regular"/>
              </a:rPr>
              <a:t> </a:t>
            </a:r>
            <a:r>
              <a:rPr sz="800" spc="-10" dirty="0">
                <a:cs typeface="Graphik Regular"/>
              </a:rPr>
              <a:t>and</a:t>
            </a:r>
            <a:r>
              <a:rPr sz="800" spc="-35" dirty="0">
                <a:cs typeface="Graphik Regular"/>
              </a:rPr>
              <a:t> </a:t>
            </a:r>
            <a:r>
              <a:rPr sz="800" spc="-10" dirty="0">
                <a:cs typeface="Graphik Regular"/>
              </a:rPr>
              <a:t>the</a:t>
            </a:r>
            <a:r>
              <a:rPr sz="800" spc="-35" dirty="0">
                <a:cs typeface="Graphik Regular"/>
              </a:rPr>
              <a:t> </a:t>
            </a:r>
            <a:r>
              <a:rPr sz="800" spc="-10" dirty="0">
                <a:cs typeface="Graphik Regular"/>
              </a:rPr>
              <a:t>building</a:t>
            </a:r>
            <a:r>
              <a:rPr sz="800" spc="-35" dirty="0">
                <a:cs typeface="Graphik Regular"/>
              </a:rPr>
              <a:t> </a:t>
            </a:r>
            <a:r>
              <a:rPr sz="800" spc="-10" dirty="0">
                <a:cs typeface="Graphik Regular"/>
              </a:rPr>
              <a:t>entrance and</a:t>
            </a:r>
            <a:r>
              <a:rPr sz="800" spc="-40" dirty="0">
                <a:cs typeface="Graphik Regular"/>
              </a:rPr>
              <a:t> </a:t>
            </a:r>
            <a:r>
              <a:rPr sz="800" spc="-20" dirty="0">
                <a:cs typeface="Graphik Regular"/>
              </a:rPr>
              <a:t>office</a:t>
            </a:r>
            <a:r>
              <a:rPr sz="800" spc="-35" dirty="0">
                <a:cs typeface="Graphik Regular"/>
              </a:rPr>
              <a:t> </a:t>
            </a:r>
            <a:r>
              <a:rPr sz="800" spc="-10" dirty="0">
                <a:cs typeface="Graphik Regular"/>
              </a:rPr>
              <a:t>locations</a:t>
            </a:r>
            <a:r>
              <a:rPr sz="800" spc="-35" dirty="0">
                <a:cs typeface="Graphik Regular"/>
              </a:rPr>
              <a:t> </a:t>
            </a:r>
            <a:r>
              <a:rPr sz="800" spc="-20" dirty="0">
                <a:cs typeface="Graphik Regular"/>
              </a:rPr>
              <a:t>are</a:t>
            </a:r>
            <a:r>
              <a:rPr sz="800" spc="-35" dirty="0">
                <a:cs typeface="Graphik Regular"/>
              </a:rPr>
              <a:t> </a:t>
            </a:r>
            <a:r>
              <a:rPr sz="800" spc="-10" dirty="0">
                <a:cs typeface="Graphik Regular"/>
              </a:rPr>
              <a:t>planned,</a:t>
            </a:r>
            <a:r>
              <a:rPr sz="800" spc="-40" dirty="0">
                <a:cs typeface="Graphik Regular"/>
              </a:rPr>
              <a:t> </a:t>
            </a:r>
            <a:r>
              <a:rPr sz="800" spc="-10" dirty="0">
                <a:cs typeface="Graphik Regular"/>
              </a:rPr>
              <a:t>to</a:t>
            </a:r>
            <a:r>
              <a:rPr sz="800" spc="-35" dirty="0">
                <a:cs typeface="Graphik Regular"/>
              </a:rPr>
              <a:t> </a:t>
            </a:r>
            <a:r>
              <a:rPr sz="800" spc="-10" dirty="0">
                <a:cs typeface="Graphik Regular"/>
              </a:rPr>
              <a:t>ensure</a:t>
            </a:r>
            <a:r>
              <a:rPr sz="800" spc="-35" dirty="0">
                <a:cs typeface="Graphik Regular"/>
              </a:rPr>
              <a:t> </a:t>
            </a:r>
            <a:r>
              <a:rPr sz="800" spc="-10" dirty="0">
                <a:cs typeface="Graphik Regular"/>
              </a:rPr>
              <a:t>frontages</a:t>
            </a:r>
            <a:r>
              <a:rPr sz="800" spc="-35" dirty="0">
                <a:cs typeface="Graphik Regular"/>
              </a:rPr>
              <a:t> </a:t>
            </a:r>
            <a:r>
              <a:rPr sz="800" spc="-20" dirty="0">
                <a:cs typeface="Graphik Regular"/>
              </a:rPr>
              <a:t>look </a:t>
            </a:r>
            <a:r>
              <a:rPr sz="800" spc="-10" dirty="0">
                <a:cs typeface="Graphik Regular"/>
              </a:rPr>
              <a:t>active</a:t>
            </a:r>
            <a:r>
              <a:rPr sz="800" spc="-50" dirty="0">
                <a:cs typeface="Graphik Regular"/>
              </a:rPr>
              <a:t> </a:t>
            </a:r>
            <a:r>
              <a:rPr sz="800" spc="-10" dirty="0">
                <a:cs typeface="Graphik Regular"/>
              </a:rPr>
              <a:t>and</a:t>
            </a:r>
            <a:r>
              <a:rPr sz="800" spc="-45" dirty="0">
                <a:cs typeface="Graphik Regular"/>
              </a:rPr>
              <a:t> </a:t>
            </a:r>
            <a:r>
              <a:rPr sz="800" spc="-10" dirty="0">
                <a:cs typeface="Graphik Regular"/>
              </a:rPr>
              <a:t>more</a:t>
            </a:r>
            <a:r>
              <a:rPr sz="800" spc="-45" dirty="0">
                <a:cs typeface="Graphik Regular"/>
              </a:rPr>
              <a:t> </a:t>
            </a:r>
            <a:r>
              <a:rPr sz="800" spc="-10" dirty="0">
                <a:cs typeface="Graphik Regular"/>
              </a:rPr>
              <a:t>attractive.</a:t>
            </a:r>
            <a:endParaRPr sz="800" dirty="0">
              <a:cs typeface="Graphik Regular"/>
            </a:endParaRPr>
          </a:p>
        </p:txBody>
      </p:sp>
      <p:sp>
        <p:nvSpPr>
          <p:cNvPr id="12" name="object 242">
            <a:extLst>
              <a:ext uri="{FF2B5EF4-FFF2-40B4-BE49-F238E27FC236}">
                <a16:creationId xmlns:a16="http://schemas.microsoft.com/office/drawing/2014/main" id="{FE8063BA-9551-243C-F1D0-E5090B007858}"/>
              </a:ext>
            </a:extLst>
          </p:cNvPr>
          <p:cNvSpPr txBox="1"/>
          <p:nvPr/>
        </p:nvSpPr>
        <p:spPr>
          <a:xfrm>
            <a:off x="1629686" y="4538629"/>
            <a:ext cx="3297554" cy="182101"/>
          </a:xfrm>
          <a:prstGeom prst="rect">
            <a:avLst/>
          </a:prstGeom>
        </p:spPr>
        <p:txBody>
          <a:bodyPr vert="horz" wrap="square" lIns="0" tIns="12700" rIns="0" bIns="0" rtlCol="0">
            <a:spAutoFit/>
          </a:bodyPr>
          <a:lstStyle/>
          <a:p>
            <a:pPr>
              <a:lnSpc>
                <a:spcPts val="1300"/>
              </a:lnSpc>
            </a:pPr>
            <a:r>
              <a:rPr lang="en-GB" sz="1100" b="1" spc="-25" dirty="0">
                <a:cs typeface="Graphik Semibold"/>
              </a:rPr>
              <a:t>Taller b</a:t>
            </a:r>
            <a:r>
              <a:rPr sz="1100" b="1" spc="-25" dirty="0" err="1">
                <a:cs typeface="Graphik Semibold"/>
              </a:rPr>
              <a:t>uilding</a:t>
            </a:r>
            <a:r>
              <a:rPr sz="1100" b="1" spc="-40" dirty="0">
                <a:cs typeface="Graphik Semibold"/>
              </a:rPr>
              <a:t> </a:t>
            </a:r>
            <a:r>
              <a:rPr sz="1100" b="1" spc="-20" dirty="0">
                <a:cs typeface="Graphik Semibold"/>
              </a:rPr>
              <a:t>set</a:t>
            </a:r>
            <a:r>
              <a:rPr sz="1100" b="1" spc="-40" dirty="0">
                <a:cs typeface="Graphik Semibold"/>
              </a:rPr>
              <a:t> </a:t>
            </a:r>
            <a:r>
              <a:rPr sz="1100" b="1" spc="-25" dirty="0">
                <a:cs typeface="Graphik Semibold"/>
              </a:rPr>
              <a:t>back</a:t>
            </a:r>
            <a:r>
              <a:rPr sz="1100" b="1" spc="-35" dirty="0">
                <a:cs typeface="Graphik Semibold"/>
              </a:rPr>
              <a:t> </a:t>
            </a:r>
            <a:r>
              <a:rPr sz="1100" b="1" spc="-20" dirty="0">
                <a:cs typeface="Graphik Semibold"/>
              </a:rPr>
              <a:t>distances</a:t>
            </a:r>
            <a:r>
              <a:rPr sz="1100" b="1" spc="-40" dirty="0">
                <a:cs typeface="Graphik Semibold"/>
              </a:rPr>
              <a:t> </a:t>
            </a:r>
            <a:r>
              <a:rPr sz="1100" b="1" spc="-35" dirty="0">
                <a:cs typeface="Graphik Semibold"/>
              </a:rPr>
              <a:t>from</a:t>
            </a:r>
            <a:r>
              <a:rPr sz="1100" b="1" spc="-45" dirty="0">
                <a:cs typeface="Graphik Semibold"/>
              </a:rPr>
              <a:t> </a:t>
            </a:r>
            <a:r>
              <a:rPr sz="1100" b="1" spc="-20" dirty="0">
                <a:cs typeface="Graphik Semibold"/>
              </a:rPr>
              <a:t>the</a:t>
            </a:r>
            <a:r>
              <a:rPr sz="1100" b="1" spc="-35" dirty="0">
                <a:cs typeface="Graphik Semibold"/>
              </a:rPr>
              <a:t> </a:t>
            </a:r>
            <a:r>
              <a:rPr sz="1100" b="1" spc="-10" dirty="0">
                <a:cs typeface="Graphik Semibold"/>
              </a:rPr>
              <a:t>street</a:t>
            </a:r>
            <a:r>
              <a:rPr lang="en-GB" sz="1100" b="1" spc="-10" dirty="0">
                <a:cs typeface="Graphik Semibold"/>
              </a:rPr>
              <a:t> </a:t>
            </a:r>
            <a:endParaRPr sz="1100" dirty="0">
              <a:cs typeface="Graphik Semibold"/>
            </a:endParaRPr>
          </a:p>
        </p:txBody>
      </p:sp>
      <p:sp>
        <p:nvSpPr>
          <p:cNvPr id="13" name="object 87">
            <a:extLst>
              <a:ext uri="{FF2B5EF4-FFF2-40B4-BE49-F238E27FC236}">
                <a16:creationId xmlns:a16="http://schemas.microsoft.com/office/drawing/2014/main" id="{3E68BDE9-7102-D571-48F5-2484BDBF0055}"/>
              </a:ext>
            </a:extLst>
          </p:cNvPr>
          <p:cNvSpPr txBox="1"/>
          <p:nvPr/>
        </p:nvSpPr>
        <p:spPr>
          <a:xfrm>
            <a:off x="525794" y="8436407"/>
            <a:ext cx="2802255" cy="641458"/>
          </a:xfrm>
          <a:prstGeom prst="rect">
            <a:avLst/>
          </a:prstGeom>
        </p:spPr>
        <p:txBody>
          <a:bodyPr vert="horz" wrap="square" lIns="0" tIns="0" rIns="0" bIns="0" rtlCol="0">
            <a:spAutoFit/>
          </a:bodyPr>
          <a:lstStyle/>
          <a:p>
            <a:pPr marR="5080">
              <a:lnSpc>
                <a:spcPts val="960"/>
              </a:lnSpc>
            </a:pPr>
            <a:r>
              <a:rPr sz="800" spc="-10" dirty="0">
                <a:cs typeface="Graphik Regular"/>
              </a:rPr>
              <a:t>For</a:t>
            </a:r>
            <a:r>
              <a:rPr sz="800" spc="-40" dirty="0">
                <a:cs typeface="Graphik Regular"/>
              </a:rPr>
              <a:t> </a:t>
            </a:r>
            <a:r>
              <a:rPr sz="800" spc="-10" dirty="0">
                <a:cs typeface="Graphik Regular"/>
              </a:rPr>
              <a:t>larger</a:t>
            </a:r>
            <a:r>
              <a:rPr sz="800" spc="-35" dirty="0">
                <a:cs typeface="Graphik Regular"/>
              </a:rPr>
              <a:t> </a:t>
            </a:r>
            <a:r>
              <a:rPr sz="800" spc="-10" dirty="0">
                <a:cs typeface="Graphik Regular"/>
              </a:rPr>
              <a:t>buildings</a:t>
            </a:r>
            <a:r>
              <a:rPr sz="800" spc="-35" dirty="0">
                <a:cs typeface="Graphik Regular"/>
              </a:rPr>
              <a:t> </a:t>
            </a:r>
            <a:r>
              <a:rPr sz="800" spc="-20" dirty="0">
                <a:cs typeface="Graphik Regular"/>
              </a:rPr>
              <a:t>over</a:t>
            </a:r>
            <a:r>
              <a:rPr sz="800" spc="-35" dirty="0">
                <a:cs typeface="Graphik Regular"/>
              </a:rPr>
              <a:t> </a:t>
            </a:r>
            <a:r>
              <a:rPr lang="en-GB" sz="800" spc="-10" dirty="0">
                <a:cs typeface="Graphik Regular"/>
              </a:rPr>
              <a:t>1</a:t>
            </a:r>
            <a:r>
              <a:rPr sz="800" spc="-10" dirty="0">
                <a:cs typeface="Graphik Regular"/>
              </a:rPr>
              <a:t>0m,</a:t>
            </a:r>
            <a:r>
              <a:rPr sz="800" spc="-35" dirty="0">
                <a:cs typeface="Graphik Regular"/>
              </a:rPr>
              <a:t> </a:t>
            </a:r>
            <a:r>
              <a:rPr sz="800" spc="-10" dirty="0">
                <a:cs typeface="Graphik Regular"/>
              </a:rPr>
              <a:t>the</a:t>
            </a:r>
            <a:r>
              <a:rPr sz="800" spc="-35" dirty="0">
                <a:cs typeface="Graphik Regular"/>
              </a:rPr>
              <a:t> </a:t>
            </a:r>
            <a:r>
              <a:rPr sz="800" spc="-10" dirty="0">
                <a:cs typeface="Graphik Regular"/>
              </a:rPr>
              <a:t>Design</a:t>
            </a:r>
            <a:r>
              <a:rPr sz="800" spc="-35" dirty="0">
                <a:cs typeface="Graphik Regular"/>
              </a:rPr>
              <a:t> </a:t>
            </a:r>
            <a:r>
              <a:rPr sz="800" spc="-10" dirty="0">
                <a:cs typeface="Graphik Regular"/>
              </a:rPr>
              <a:t>Code</a:t>
            </a:r>
            <a:r>
              <a:rPr sz="800" spc="-35" dirty="0">
                <a:cs typeface="Graphik Regular"/>
              </a:rPr>
              <a:t> </a:t>
            </a:r>
            <a:r>
              <a:rPr sz="800" spc="-10" dirty="0">
                <a:cs typeface="Graphik Regular"/>
              </a:rPr>
              <a:t>requires changes</a:t>
            </a:r>
            <a:r>
              <a:rPr sz="800" spc="-25" dirty="0">
                <a:cs typeface="Graphik Regular"/>
              </a:rPr>
              <a:t> </a:t>
            </a:r>
            <a:r>
              <a:rPr sz="800" spc="-10" dirty="0">
                <a:cs typeface="Graphik Regular"/>
              </a:rPr>
              <a:t>in</a:t>
            </a:r>
            <a:r>
              <a:rPr sz="800" spc="-20" dirty="0">
                <a:cs typeface="Graphik Regular"/>
              </a:rPr>
              <a:t> form,</a:t>
            </a:r>
            <a:r>
              <a:rPr sz="800" spc="-25" dirty="0">
                <a:cs typeface="Graphik Regular"/>
              </a:rPr>
              <a:t> </a:t>
            </a:r>
            <a:r>
              <a:rPr sz="800" spc="-20" dirty="0">
                <a:cs typeface="Graphik Regular"/>
              </a:rPr>
              <a:t>architecture </a:t>
            </a:r>
            <a:r>
              <a:rPr sz="800" spc="-10" dirty="0">
                <a:cs typeface="Graphik Regular"/>
              </a:rPr>
              <a:t>and</a:t>
            </a:r>
            <a:r>
              <a:rPr sz="800" spc="-25" dirty="0">
                <a:cs typeface="Graphik Regular"/>
              </a:rPr>
              <a:t> </a:t>
            </a:r>
            <a:r>
              <a:rPr sz="800" spc="-10" dirty="0">
                <a:cs typeface="Graphik Regular"/>
              </a:rPr>
              <a:t>building</a:t>
            </a:r>
            <a:r>
              <a:rPr sz="800" spc="-20" dirty="0">
                <a:cs typeface="Graphik Regular"/>
              </a:rPr>
              <a:t> </a:t>
            </a:r>
            <a:r>
              <a:rPr sz="800" spc="-10" dirty="0">
                <a:cs typeface="Graphik Regular"/>
              </a:rPr>
              <a:t>material</a:t>
            </a:r>
            <a:r>
              <a:rPr sz="800" spc="-25" dirty="0">
                <a:cs typeface="Graphik Regular"/>
              </a:rPr>
              <a:t> to</a:t>
            </a:r>
            <a:r>
              <a:rPr sz="800" spc="-10" dirty="0">
                <a:cs typeface="Graphik Regular"/>
              </a:rPr>
              <a:t> </a:t>
            </a:r>
            <a:br>
              <a:rPr lang="en-GB" sz="800" spc="-10" dirty="0">
                <a:cs typeface="Graphik Regular"/>
              </a:rPr>
            </a:br>
            <a:r>
              <a:rPr sz="800" spc="-10" dirty="0">
                <a:cs typeface="Graphik Regular"/>
              </a:rPr>
              <a:t>manage</a:t>
            </a:r>
            <a:r>
              <a:rPr sz="800" spc="-45" dirty="0">
                <a:cs typeface="Graphik Regular"/>
              </a:rPr>
              <a:t> </a:t>
            </a:r>
            <a:r>
              <a:rPr sz="800" spc="-10" dirty="0">
                <a:cs typeface="Graphik Regular"/>
              </a:rPr>
              <a:t>the</a:t>
            </a:r>
            <a:r>
              <a:rPr sz="800" spc="-40" dirty="0">
                <a:cs typeface="Graphik Regular"/>
              </a:rPr>
              <a:t> </a:t>
            </a:r>
            <a:r>
              <a:rPr sz="800" spc="-10" dirty="0">
                <a:cs typeface="Graphik Regular"/>
              </a:rPr>
              <a:t>scale</a:t>
            </a:r>
            <a:r>
              <a:rPr sz="800" spc="-40" dirty="0">
                <a:cs typeface="Graphik Regular"/>
              </a:rPr>
              <a:t> </a:t>
            </a:r>
            <a:r>
              <a:rPr sz="800" spc="-10" dirty="0">
                <a:cs typeface="Graphik Regular"/>
              </a:rPr>
              <a:t>of</a:t>
            </a:r>
            <a:r>
              <a:rPr sz="800" spc="-40" dirty="0">
                <a:cs typeface="Graphik Regular"/>
              </a:rPr>
              <a:t> </a:t>
            </a:r>
            <a:r>
              <a:rPr sz="800" spc="-10" dirty="0">
                <a:cs typeface="Graphik Regular"/>
              </a:rPr>
              <a:t>development</a:t>
            </a:r>
            <a:r>
              <a:rPr sz="800" spc="-40" dirty="0">
                <a:cs typeface="Graphik Regular"/>
              </a:rPr>
              <a:t> </a:t>
            </a:r>
            <a:r>
              <a:rPr sz="800" spc="-10" dirty="0">
                <a:cs typeface="Graphik Regular"/>
              </a:rPr>
              <a:t>and</a:t>
            </a:r>
            <a:r>
              <a:rPr sz="800" spc="-40" dirty="0">
                <a:cs typeface="Graphik Regular"/>
              </a:rPr>
              <a:t> </a:t>
            </a:r>
            <a:r>
              <a:rPr sz="800" spc="-10" dirty="0">
                <a:cs typeface="Graphik Regular"/>
              </a:rPr>
              <a:t>ensure</a:t>
            </a:r>
            <a:r>
              <a:rPr sz="800" spc="-45" dirty="0">
                <a:cs typeface="Graphik Regular"/>
              </a:rPr>
              <a:t> </a:t>
            </a:r>
            <a:r>
              <a:rPr sz="800" spc="-10" dirty="0">
                <a:cs typeface="Graphik Regular"/>
              </a:rPr>
              <a:t>buildings </a:t>
            </a:r>
            <a:br>
              <a:rPr lang="en-GB" sz="800" spc="-10" dirty="0">
                <a:cs typeface="Graphik Regular"/>
              </a:rPr>
            </a:br>
            <a:r>
              <a:rPr sz="800" spc="-20" dirty="0">
                <a:cs typeface="Graphik Regular"/>
              </a:rPr>
              <a:t>are</a:t>
            </a:r>
            <a:r>
              <a:rPr sz="800" spc="-40" dirty="0">
                <a:cs typeface="Graphik Regular"/>
              </a:rPr>
              <a:t> </a:t>
            </a:r>
            <a:r>
              <a:rPr sz="800" spc="-10" dirty="0">
                <a:cs typeface="Graphik Regular"/>
              </a:rPr>
              <a:t>visually</a:t>
            </a:r>
            <a:r>
              <a:rPr sz="800" spc="-35" dirty="0">
                <a:cs typeface="Graphik Regular"/>
              </a:rPr>
              <a:t> </a:t>
            </a:r>
            <a:r>
              <a:rPr sz="800" spc="-10" dirty="0">
                <a:cs typeface="Graphik Regular"/>
              </a:rPr>
              <a:t>interesting.</a:t>
            </a:r>
            <a:r>
              <a:rPr sz="800" spc="-35" dirty="0">
                <a:cs typeface="Graphik Regular"/>
              </a:rPr>
              <a:t> </a:t>
            </a:r>
            <a:r>
              <a:rPr sz="800" spc="-10" dirty="0">
                <a:cs typeface="Graphik Regular"/>
              </a:rPr>
              <a:t>The</a:t>
            </a:r>
            <a:r>
              <a:rPr sz="800" spc="-35" dirty="0">
                <a:cs typeface="Graphik Regular"/>
              </a:rPr>
              <a:t> </a:t>
            </a:r>
            <a:r>
              <a:rPr sz="800" spc="-10" dirty="0">
                <a:cs typeface="Graphik Regular"/>
              </a:rPr>
              <a:t>design</a:t>
            </a:r>
            <a:r>
              <a:rPr sz="800" spc="-35" dirty="0">
                <a:cs typeface="Graphik Regular"/>
              </a:rPr>
              <a:t> </a:t>
            </a:r>
            <a:r>
              <a:rPr sz="800" spc="-10" dirty="0">
                <a:cs typeface="Graphik Regular"/>
              </a:rPr>
              <a:t>rules</a:t>
            </a:r>
            <a:r>
              <a:rPr sz="800" spc="-35" dirty="0">
                <a:cs typeface="Graphik Regular"/>
              </a:rPr>
              <a:t> </a:t>
            </a:r>
            <a:r>
              <a:rPr sz="800" spc="-10" dirty="0">
                <a:cs typeface="Graphik Regular"/>
              </a:rPr>
              <a:t>also</a:t>
            </a:r>
            <a:r>
              <a:rPr sz="800" spc="-35" dirty="0">
                <a:cs typeface="Graphik Regular"/>
              </a:rPr>
              <a:t> </a:t>
            </a:r>
            <a:r>
              <a:rPr sz="800" spc="-20" dirty="0">
                <a:cs typeface="Graphik Regular"/>
              </a:rPr>
              <a:t>vary </a:t>
            </a:r>
            <a:br>
              <a:rPr lang="en-GB" sz="800" spc="-20" dirty="0">
                <a:cs typeface="Graphik Regular"/>
              </a:rPr>
            </a:br>
            <a:r>
              <a:rPr sz="800" spc="-10" dirty="0">
                <a:cs typeface="Graphik Regular"/>
              </a:rPr>
              <a:t>depending</a:t>
            </a:r>
            <a:r>
              <a:rPr sz="800" spc="-40" dirty="0">
                <a:cs typeface="Graphik Regular"/>
              </a:rPr>
              <a:t> </a:t>
            </a:r>
            <a:r>
              <a:rPr sz="800" spc="-10" dirty="0">
                <a:cs typeface="Graphik Regular"/>
              </a:rPr>
              <a:t>on</a:t>
            </a:r>
            <a:r>
              <a:rPr sz="800" spc="-40" dirty="0">
                <a:cs typeface="Graphik Regular"/>
              </a:rPr>
              <a:t> </a:t>
            </a:r>
            <a:r>
              <a:rPr sz="800" spc="-10" dirty="0">
                <a:cs typeface="Graphik Regular"/>
              </a:rPr>
              <a:t>the</a:t>
            </a:r>
            <a:r>
              <a:rPr sz="800" spc="-40" dirty="0">
                <a:cs typeface="Graphik Regular"/>
              </a:rPr>
              <a:t> </a:t>
            </a:r>
            <a:r>
              <a:rPr sz="800" spc="-10" dirty="0">
                <a:cs typeface="Graphik Regular"/>
              </a:rPr>
              <a:t>scale</a:t>
            </a:r>
            <a:r>
              <a:rPr sz="800" spc="-35" dirty="0">
                <a:cs typeface="Graphik Regular"/>
              </a:rPr>
              <a:t> </a:t>
            </a:r>
            <a:r>
              <a:rPr sz="800" spc="-10" dirty="0">
                <a:cs typeface="Graphik Regular"/>
              </a:rPr>
              <a:t>of</a:t>
            </a:r>
            <a:r>
              <a:rPr sz="800" spc="-40" dirty="0">
                <a:cs typeface="Graphik Regular"/>
              </a:rPr>
              <a:t> </a:t>
            </a:r>
            <a:r>
              <a:rPr sz="800" spc="-10" dirty="0">
                <a:cs typeface="Graphik Regular"/>
              </a:rPr>
              <a:t>development.</a:t>
            </a:r>
            <a:endParaRPr sz="800" dirty="0">
              <a:cs typeface="Graphik Regular"/>
            </a:endParaRPr>
          </a:p>
        </p:txBody>
      </p:sp>
      <p:sp>
        <p:nvSpPr>
          <p:cNvPr id="14" name="object 88">
            <a:extLst>
              <a:ext uri="{FF2B5EF4-FFF2-40B4-BE49-F238E27FC236}">
                <a16:creationId xmlns:a16="http://schemas.microsoft.com/office/drawing/2014/main" id="{50215E15-D740-B24B-6276-86C4EFE89A5D}"/>
              </a:ext>
            </a:extLst>
          </p:cNvPr>
          <p:cNvSpPr txBox="1"/>
          <p:nvPr/>
        </p:nvSpPr>
        <p:spPr>
          <a:xfrm>
            <a:off x="3328049" y="8436298"/>
            <a:ext cx="2952750" cy="376000"/>
          </a:xfrm>
          <a:prstGeom prst="rect">
            <a:avLst/>
          </a:prstGeom>
        </p:spPr>
        <p:txBody>
          <a:bodyPr vert="horz" wrap="square" lIns="0" tIns="0" rIns="0" bIns="0" rtlCol="0">
            <a:spAutoFit/>
          </a:bodyPr>
          <a:lstStyle/>
          <a:p>
            <a:pPr marR="5080">
              <a:lnSpc>
                <a:spcPts val="960"/>
              </a:lnSpc>
            </a:pPr>
            <a:r>
              <a:rPr sz="800" dirty="0">
                <a:cs typeface="Graphik Regular"/>
              </a:rPr>
              <a:t>On</a:t>
            </a:r>
            <a:r>
              <a:rPr sz="800" spc="-40" dirty="0">
                <a:cs typeface="Graphik Regular"/>
              </a:rPr>
              <a:t> </a:t>
            </a:r>
            <a:r>
              <a:rPr sz="800" spc="-10" dirty="0">
                <a:cs typeface="Graphik Regular"/>
              </a:rPr>
              <a:t>minor</a:t>
            </a:r>
            <a:r>
              <a:rPr sz="800" spc="-35" dirty="0">
                <a:cs typeface="Graphik Regular"/>
              </a:rPr>
              <a:t> </a:t>
            </a:r>
            <a:r>
              <a:rPr sz="800" spc="-10" dirty="0">
                <a:cs typeface="Graphik Regular"/>
              </a:rPr>
              <a:t>roads</a:t>
            </a:r>
            <a:r>
              <a:rPr lang="en-GB" sz="800" spc="-10" dirty="0">
                <a:cs typeface="Graphik Regular"/>
              </a:rPr>
              <a:t> within the Estate</a:t>
            </a:r>
            <a:r>
              <a:rPr sz="800" spc="-10" dirty="0">
                <a:cs typeface="Graphik Regular"/>
              </a:rPr>
              <a:t>,</a:t>
            </a:r>
            <a:r>
              <a:rPr sz="800" spc="-40" dirty="0">
                <a:cs typeface="Graphik Regular"/>
              </a:rPr>
              <a:t> </a:t>
            </a:r>
            <a:r>
              <a:rPr sz="800" spc="-20" dirty="0">
                <a:cs typeface="Graphik Regular"/>
              </a:rPr>
              <a:t>like</a:t>
            </a:r>
            <a:r>
              <a:rPr sz="800" spc="-40" dirty="0">
                <a:cs typeface="Graphik Regular"/>
              </a:rPr>
              <a:t> </a:t>
            </a:r>
            <a:r>
              <a:rPr sz="800" spc="-20" dirty="0">
                <a:cs typeface="Graphik Regular"/>
              </a:rPr>
              <a:t>Yeovil</a:t>
            </a:r>
            <a:r>
              <a:rPr sz="800" spc="-35" dirty="0">
                <a:cs typeface="Graphik Regular"/>
              </a:rPr>
              <a:t> </a:t>
            </a:r>
            <a:r>
              <a:rPr sz="800" spc="-10" dirty="0">
                <a:cs typeface="Graphik Regular"/>
              </a:rPr>
              <a:t>Road</a:t>
            </a:r>
            <a:r>
              <a:rPr lang="en-GB" sz="800" spc="-40" dirty="0">
                <a:cs typeface="Graphik Regular"/>
              </a:rPr>
              <a:t> </a:t>
            </a:r>
            <a:r>
              <a:rPr sz="800" spc="-10" dirty="0">
                <a:cs typeface="Graphik Regular"/>
              </a:rPr>
              <a:t>and</a:t>
            </a:r>
            <a:r>
              <a:rPr sz="800" spc="-40" dirty="0">
                <a:cs typeface="Graphik Regular"/>
              </a:rPr>
              <a:t> </a:t>
            </a:r>
            <a:r>
              <a:rPr sz="800" spc="-10" dirty="0">
                <a:cs typeface="Graphik Regular"/>
              </a:rPr>
              <a:t>Malton</a:t>
            </a:r>
            <a:r>
              <a:rPr sz="800" spc="-35" dirty="0">
                <a:cs typeface="Graphik Regular"/>
              </a:rPr>
              <a:t> </a:t>
            </a:r>
            <a:r>
              <a:rPr sz="800" spc="-10" dirty="0">
                <a:cs typeface="Graphik Regular"/>
              </a:rPr>
              <a:t>Avenue, building</a:t>
            </a:r>
            <a:r>
              <a:rPr sz="800" spc="-40" dirty="0">
                <a:cs typeface="Graphik Regular"/>
              </a:rPr>
              <a:t> </a:t>
            </a:r>
            <a:r>
              <a:rPr sz="800" spc="-10" dirty="0">
                <a:cs typeface="Graphik Regular"/>
              </a:rPr>
              <a:t>architects</a:t>
            </a:r>
            <a:r>
              <a:rPr sz="800" spc="-40" dirty="0">
                <a:cs typeface="Graphik Regular"/>
              </a:rPr>
              <a:t> </a:t>
            </a:r>
            <a:r>
              <a:rPr sz="800" spc="-10" dirty="0">
                <a:cs typeface="Graphik Regular"/>
              </a:rPr>
              <a:t>will</a:t>
            </a:r>
            <a:r>
              <a:rPr sz="800" spc="-35" dirty="0">
                <a:cs typeface="Graphik Regular"/>
              </a:rPr>
              <a:t> </a:t>
            </a:r>
            <a:r>
              <a:rPr sz="800" spc="-20" dirty="0">
                <a:cs typeface="Graphik Regular"/>
              </a:rPr>
              <a:t>have</a:t>
            </a:r>
            <a:r>
              <a:rPr sz="800" spc="-40" dirty="0">
                <a:cs typeface="Graphik Regular"/>
              </a:rPr>
              <a:t> </a:t>
            </a:r>
            <a:r>
              <a:rPr sz="800" spc="-10" dirty="0">
                <a:cs typeface="Graphik Regular"/>
              </a:rPr>
              <a:t>slightly</a:t>
            </a:r>
            <a:r>
              <a:rPr sz="800" spc="-40" dirty="0">
                <a:cs typeface="Graphik Regular"/>
              </a:rPr>
              <a:t> </a:t>
            </a:r>
            <a:r>
              <a:rPr sz="800" spc="-10" dirty="0">
                <a:cs typeface="Graphik Regular"/>
              </a:rPr>
              <a:t>more</a:t>
            </a:r>
            <a:r>
              <a:rPr sz="800" spc="-35" dirty="0">
                <a:cs typeface="Graphik Regular"/>
              </a:rPr>
              <a:t> </a:t>
            </a:r>
            <a:r>
              <a:rPr sz="800" spc="-10" dirty="0">
                <a:cs typeface="Graphik Regular"/>
              </a:rPr>
              <a:t>flexibility</a:t>
            </a:r>
            <a:r>
              <a:rPr sz="800" spc="-40" dirty="0">
                <a:cs typeface="Graphik Regular"/>
              </a:rPr>
              <a:t> </a:t>
            </a:r>
            <a:br>
              <a:rPr lang="en-GB" sz="800" spc="-40" dirty="0">
                <a:cs typeface="Graphik Regular"/>
              </a:rPr>
            </a:br>
            <a:r>
              <a:rPr sz="800" spc="-10" dirty="0">
                <a:cs typeface="Graphik Regular"/>
              </a:rPr>
              <a:t>in</a:t>
            </a:r>
            <a:r>
              <a:rPr sz="800" spc="-40" dirty="0">
                <a:cs typeface="Graphik Regular"/>
              </a:rPr>
              <a:t> </a:t>
            </a:r>
            <a:r>
              <a:rPr sz="800" spc="-25" dirty="0">
                <a:cs typeface="Graphik Regular"/>
              </a:rPr>
              <a:t>how</a:t>
            </a:r>
            <a:r>
              <a:rPr sz="800" spc="-10" dirty="0">
                <a:cs typeface="Graphik Regular"/>
              </a:rPr>
              <a:t> buildings</a:t>
            </a:r>
            <a:r>
              <a:rPr sz="800" spc="-35" dirty="0">
                <a:cs typeface="Graphik Regular"/>
              </a:rPr>
              <a:t> </a:t>
            </a:r>
            <a:r>
              <a:rPr sz="800" spc="-10" dirty="0">
                <a:cs typeface="Graphik Regular"/>
              </a:rPr>
              <a:t>and</a:t>
            </a:r>
            <a:r>
              <a:rPr sz="800" spc="-35" dirty="0">
                <a:cs typeface="Graphik Regular"/>
              </a:rPr>
              <a:t> </a:t>
            </a:r>
            <a:r>
              <a:rPr sz="800" spc="-10" dirty="0">
                <a:cs typeface="Graphik Regular"/>
              </a:rPr>
              <a:t>spaces</a:t>
            </a:r>
            <a:r>
              <a:rPr sz="800" spc="-35" dirty="0">
                <a:cs typeface="Graphik Regular"/>
              </a:rPr>
              <a:t> </a:t>
            </a:r>
            <a:r>
              <a:rPr sz="800" spc="-20" dirty="0">
                <a:cs typeface="Graphik Regular"/>
              </a:rPr>
              <a:t>are</a:t>
            </a:r>
            <a:r>
              <a:rPr sz="800" spc="-35" dirty="0">
                <a:cs typeface="Graphik Regular"/>
              </a:rPr>
              <a:t> </a:t>
            </a:r>
            <a:r>
              <a:rPr sz="800" spc="-10" dirty="0">
                <a:cs typeface="Graphik Regular"/>
              </a:rPr>
              <a:t>designed.</a:t>
            </a:r>
            <a:endParaRPr sz="800" dirty="0">
              <a:cs typeface="Graphik Regular"/>
            </a:endParaRPr>
          </a:p>
        </p:txBody>
      </p:sp>
      <p:sp>
        <p:nvSpPr>
          <p:cNvPr id="15" name="object 88">
            <a:extLst>
              <a:ext uri="{FF2B5EF4-FFF2-40B4-BE49-F238E27FC236}">
                <a16:creationId xmlns:a16="http://schemas.microsoft.com/office/drawing/2014/main" id="{8D24D400-3846-7E3C-1727-C35A1F1588EE}"/>
              </a:ext>
            </a:extLst>
          </p:cNvPr>
          <p:cNvSpPr txBox="1"/>
          <p:nvPr/>
        </p:nvSpPr>
        <p:spPr>
          <a:xfrm>
            <a:off x="3328049" y="2677336"/>
            <a:ext cx="2952750" cy="119520"/>
          </a:xfrm>
          <a:prstGeom prst="rect">
            <a:avLst/>
          </a:prstGeom>
        </p:spPr>
        <p:txBody>
          <a:bodyPr vert="horz" wrap="square" lIns="0" tIns="0" rIns="0" bIns="0" rtlCol="0">
            <a:spAutoFit/>
          </a:bodyPr>
          <a:lstStyle/>
          <a:p>
            <a:pPr marR="5080">
              <a:lnSpc>
                <a:spcPts val="960"/>
              </a:lnSpc>
            </a:pPr>
            <a:r>
              <a:rPr lang="en-GB" sz="800" dirty="0">
                <a:cs typeface="Graphik Regular"/>
              </a:rPr>
              <a:t>Bath Road</a:t>
            </a:r>
            <a:endParaRPr sz="800" dirty="0">
              <a:cs typeface="Graphik Regular"/>
            </a:endParaRPr>
          </a:p>
        </p:txBody>
      </p:sp>
      <p:sp>
        <p:nvSpPr>
          <p:cNvPr id="16" name="object 82">
            <a:extLst>
              <a:ext uri="{FF2B5EF4-FFF2-40B4-BE49-F238E27FC236}">
                <a16:creationId xmlns:a16="http://schemas.microsoft.com/office/drawing/2014/main" id="{68B74D6B-5287-FFA2-5749-D44F4CE40099}"/>
              </a:ext>
            </a:extLst>
          </p:cNvPr>
          <p:cNvSpPr txBox="1"/>
          <p:nvPr/>
        </p:nvSpPr>
        <p:spPr>
          <a:xfrm>
            <a:off x="6930955" y="2364562"/>
            <a:ext cx="2621852" cy="1235210"/>
          </a:xfrm>
          <a:prstGeom prst="rect">
            <a:avLst/>
          </a:prstGeom>
        </p:spPr>
        <p:txBody>
          <a:bodyPr vert="horz" wrap="square" lIns="0" tIns="0" rIns="0" bIns="0" rtlCol="0">
            <a:spAutoFit/>
          </a:bodyPr>
          <a:lstStyle/>
          <a:p>
            <a:pPr marL="12700" marR="34925">
              <a:lnSpc>
                <a:spcPts val="960"/>
              </a:lnSpc>
              <a:spcBef>
                <a:spcPts val="70"/>
              </a:spcBef>
              <a:spcAft>
                <a:spcPts val="600"/>
              </a:spcAft>
            </a:pPr>
            <a:r>
              <a:rPr sz="800" spc="-10" dirty="0">
                <a:cs typeface="Graphik Regular"/>
              </a:rPr>
              <a:t>The</a:t>
            </a:r>
            <a:r>
              <a:rPr sz="800" spc="-35" dirty="0">
                <a:cs typeface="Graphik Regular"/>
              </a:rPr>
              <a:t> </a:t>
            </a:r>
            <a:r>
              <a:rPr sz="800" spc="-10" dirty="0">
                <a:cs typeface="Graphik Regular"/>
              </a:rPr>
              <a:t>Design</a:t>
            </a:r>
            <a:r>
              <a:rPr sz="800" spc="-30" dirty="0">
                <a:cs typeface="Graphik Regular"/>
              </a:rPr>
              <a:t> </a:t>
            </a:r>
            <a:r>
              <a:rPr sz="800" spc="-10" dirty="0">
                <a:cs typeface="Graphik Regular"/>
              </a:rPr>
              <a:t>Code</a:t>
            </a:r>
            <a:r>
              <a:rPr sz="800" spc="-30" dirty="0">
                <a:cs typeface="Graphik Regular"/>
              </a:rPr>
              <a:t> </a:t>
            </a:r>
            <a:r>
              <a:rPr sz="800" spc="-10" dirty="0">
                <a:cs typeface="Graphik Regular"/>
              </a:rPr>
              <a:t>includes</a:t>
            </a:r>
            <a:r>
              <a:rPr sz="800" spc="-35" dirty="0">
                <a:cs typeface="Graphik Regular"/>
              </a:rPr>
              <a:t> </a:t>
            </a:r>
            <a:r>
              <a:rPr sz="800" spc="-10" dirty="0">
                <a:cs typeface="Graphik Regular"/>
              </a:rPr>
              <a:t>requirements</a:t>
            </a:r>
            <a:r>
              <a:rPr sz="800" spc="-30" dirty="0">
                <a:cs typeface="Graphik Regular"/>
              </a:rPr>
              <a:t> </a:t>
            </a:r>
            <a:r>
              <a:rPr sz="800" spc="-20" dirty="0">
                <a:cs typeface="Graphik Regular"/>
              </a:rPr>
              <a:t>for</a:t>
            </a:r>
            <a:r>
              <a:rPr sz="800" spc="-30" dirty="0">
                <a:cs typeface="Graphik Regular"/>
              </a:rPr>
              <a:t> </a:t>
            </a:r>
            <a:r>
              <a:rPr sz="800" spc="-10" dirty="0">
                <a:cs typeface="Graphik Regular"/>
              </a:rPr>
              <a:t>all</a:t>
            </a:r>
            <a:r>
              <a:rPr sz="800" spc="-30" dirty="0">
                <a:cs typeface="Graphik Regular"/>
              </a:rPr>
              <a:t> </a:t>
            </a:r>
            <a:r>
              <a:rPr sz="800" spc="-25" dirty="0">
                <a:cs typeface="Graphik Regular"/>
              </a:rPr>
              <a:t>new</a:t>
            </a:r>
            <a:r>
              <a:rPr sz="800" spc="-10" dirty="0">
                <a:cs typeface="Graphik Regular"/>
              </a:rPr>
              <a:t> developments</a:t>
            </a:r>
            <a:r>
              <a:rPr sz="800" spc="-40" dirty="0">
                <a:cs typeface="Graphik Regular"/>
              </a:rPr>
              <a:t> </a:t>
            </a:r>
            <a:r>
              <a:rPr sz="800" spc="-10" dirty="0">
                <a:cs typeface="Graphik Regular"/>
              </a:rPr>
              <a:t>to</a:t>
            </a:r>
            <a:r>
              <a:rPr sz="800" spc="-40" dirty="0">
                <a:cs typeface="Graphik Regular"/>
              </a:rPr>
              <a:t> </a:t>
            </a:r>
            <a:r>
              <a:rPr sz="800" spc="-10" dirty="0">
                <a:cs typeface="Graphik Regular"/>
              </a:rPr>
              <a:t>deliver</a:t>
            </a:r>
            <a:r>
              <a:rPr sz="800" spc="-35" dirty="0">
                <a:cs typeface="Graphik Regular"/>
              </a:rPr>
              <a:t> </a:t>
            </a:r>
            <a:r>
              <a:rPr sz="800" spc="-10" dirty="0">
                <a:cs typeface="Graphik Regular"/>
              </a:rPr>
              <a:t>a</a:t>
            </a:r>
            <a:r>
              <a:rPr sz="800" spc="-40" dirty="0">
                <a:cs typeface="Graphik Regular"/>
              </a:rPr>
              <a:t> </a:t>
            </a:r>
            <a:r>
              <a:rPr sz="800" spc="-20" dirty="0">
                <a:cs typeface="Graphik Regular"/>
              </a:rPr>
              <a:t>minimum</a:t>
            </a:r>
            <a:r>
              <a:rPr sz="800" spc="-35" dirty="0">
                <a:cs typeface="Graphik Regular"/>
              </a:rPr>
              <a:t> </a:t>
            </a:r>
            <a:r>
              <a:rPr sz="800" spc="-10" dirty="0">
                <a:cs typeface="Graphik Regular"/>
              </a:rPr>
              <a:t>of</a:t>
            </a:r>
            <a:r>
              <a:rPr sz="800" spc="-40" dirty="0">
                <a:cs typeface="Graphik Regular"/>
              </a:rPr>
              <a:t> </a:t>
            </a:r>
            <a:r>
              <a:rPr sz="800" dirty="0">
                <a:cs typeface="Graphik Regular"/>
              </a:rPr>
              <a:t>6%</a:t>
            </a:r>
            <a:r>
              <a:rPr sz="800" spc="-35" dirty="0">
                <a:cs typeface="Graphik Regular"/>
              </a:rPr>
              <a:t> </a:t>
            </a:r>
            <a:r>
              <a:rPr sz="800" spc="-10" dirty="0">
                <a:cs typeface="Graphik Regular"/>
              </a:rPr>
              <a:t>of</a:t>
            </a:r>
            <a:r>
              <a:rPr sz="800" spc="-40" dirty="0">
                <a:cs typeface="Graphik Regular"/>
              </a:rPr>
              <a:t> </a:t>
            </a:r>
            <a:r>
              <a:rPr sz="800" spc="-25" dirty="0">
                <a:cs typeface="Graphik Regular"/>
              </a:rPr>
              <a:t>the</a:t>
            </a:r>
            <a:r>
              <a:rPr sz="800" spc="-10" dirty="0">
                <a:cs typeface="Graphik Regular"/>
              </a:rPr>
              <a:t> development</a:t>
            </a:r>
            <a:r>
              <a:rPr sz="800" spc="-45" dirty="0">
                <a:cs typeface="Graphik Regular"/>
              </a:rPr>
              <a:t> </a:t>
            </a:r>
            <a:r>
              <a:rPr sz="800" spc="-10" dirty="0">
                <a:cs typeface="Graphik Regular"/>
              </a:rPr>
              <a:t>site</a:t>
            </a:r>
            <a:r>
              <a:rPr sz="800" spc="-45" dirty="0">
                <a:cs typeface="Graphik Regular"/>
              </a:rPr>
              <a:t> </a:t>
            </a:r>
            <a:r>
              <a:rPr sz="800" spc="-10" dirty="0">
                <a:cs typeface="Graphik Regular"/>
              </a:rPr>
              <a:t>as</a:t>
            </a:r>
            <a:r>
              <a:rPr sz="800" spc="-40" dirty="0">
                <a:cs typeface="Graphik Regular"/>
              </a:rPr>
              <a:t> </a:t>
            </a:r>
            <a:r>
              <a:rPr sz="800" spc="-10" dirty="0">
                <a:cs typeface="Graphik Regular"/>
              </a:rPr>
              <a:t>green</a:t>
            </a:r>
            <a:r>
              <a:rPr sz="800" spc="-45" dirty="0">
                <a:cs typeface="Graphik Regular"/>
              </a:rPr>
              <a:t> </a:t>
            </a:r>
            <a:r>
              <a:rPr sz="800" spc="-10" dirty="0">
                <a:cs typeface="Graphik Regular"/>
              </a:rPr>
              <a:t>space.</a:t>
            </a:r>
            <a:r>
              <a:rPr sz="800" spc="-45" dirty="0">
                <a:cs typeface="Graphik Regular"/>
              </a:rPr>
              <a:t> </a:t>
            </a:r>
            <a:r>
              <a:rPr sz="800" spc="-10" dirty="0">
                <a:cs typeface="Graphik Regular"/>
              </a:rPr>
              <a:t>The</a:t>
            </a:r>
            <a:r>
              <a:rPr sz="800" spc="-40" dirty="0">
                <a:cs typeface="Graphik Regular"/>
              </a:rPr>
              <a:t> </a:t>
            </a:r>
            <a:r>
              <a:rPr sz="800" spc="-10" dirty="0">
                <a:cs typeface="Graphik Regular"/>
              </a:rPr>
              <a:t>green</a:t>
            </a:r>
            <a:r>
              <a:rPr sz="800" spc="-45" dirty="0">
                <a:cs typeface="Graphik Regular"/>
              </a:rPr>
              <a:t> </a:t>
            </a:r>
            <a:r>
              <a:rPr sz="800" spc="-10" dirty="0">
                <a:cs typeface="Graphik Regular"/>
              </a:rPr>
              <a:t>space</a:t>
            </a:r>
            <a:r>
              <a:rPr sz="800" spc="-45" dirty="0">
                <a:cs typeface="Graphik Regular"/>
              </a:rPr>
              <a:t> </a:t>
            </a:r>
            <a:r>
              <a:rPr sz="800" spc="-20" dirty="0">
                <a:cs typeface="Graphik Regular"/>
              </a:rPr>
              <a:t>will </a:t>
            </a:r>
            <a:r>
              <a:rPr sz="800" spc="-10" dirty="0">
                <a:cs typeface="Graphik Regular"/>
              </a:rPr>
              <a:t>include</a:t>
            </a:r>
            <a:r>
              <a:rPr sz="800" spc="-35" dirty="0">
                <a:cs typeface="Graphik Regular"/>
              </a:rPr>
              <a:t> </a:t>
            </a:r>
            <a:r>
              <a:rPr sz="800" spc="-10" dirty="0">
                <a:cs typeface="Graphik Regular"/>
              </a:rPr>
              <a:t>hedgerows</a:t>
            </a:r>
            <a:r>
              <a:rPr sz="800" spc="-35" dirty="0">
                <a:cs typeface="Graphik Regular"/>
              </a:rPr>
              <a:t> </a:t>
            </a:r>
            <a:r>
              <a:rPr sz="800" spc="-10" dirty="0">
                <a:cs typeface="Graphik Regular"/>
              </a:rPr>
              <a:t>and</a:t>
            </a:r>
            <a:r>
              <a:rPr sz="800" spc="-35" dirty="0">
                <a:cs typeface="Graphik Regular"/>
              </a:rPr>
              <a:t> </a:t>
            </a:r>
            <a:r>
              <a:rPr sz="800" spc="-10" dirty="0">
                <a:cs typeface="Graphik Regular"/>
              </a:rPr>
              <a:t>trees</a:t>
            </a:r>
            <a:r>
              <a:rPr sz="800" spc="-35" dirty="0">
                <a:cs typeface="Graphik Regular"/>
              </a:rPr>
              <a:t> </a:t>
            </a:r>
            <a:r>
              <a:rPr sz="800" spc="-10" dirty="0">
                <a:cs typeface="Graphik Regular"/>
              </a:rPr>
              <a:t>and</a:t>
            </a:r>
            <a:r>
              <a:rPr sz="800" spc="-35" dirty="0">
                <a:cs typeface="Graphik Regular"/>
              </a:rPr>
              <a:t> </a:t>
            </a:r>
            <a:r>
              <a:rPr sz="800" spc="-10" dirty="0">
                <a:cs typeface="Graphik Regular"/>
              </a:rPr>
              <a:t>will</a:t>
            </a:r>
            <a:r>
              <a:rPr sz="800" spc="-35" dirty="0">
                <a:cs typeface="Graphik Regular"/>
              </a:rPr>
              <a:t> </a:t>
            </a:r>
            <a:r>
              <a:rPr sz="800" spc="-10" dirty="0">
                <a:cs typeface="Graphik Regular"/>
              </a:rPr>
              <a:t>typically</a:t>
            </a:r>
            <a:r>
              <a:rPr sz="800" spc="-35" dirty="0">
                <a:cs typeface="Graphik Regular"/>
              </a:rPr>
              <a:t> </a:t>
            </a:r>
            <a:r>
              <a:rPr sz="800" spc="-10" dirty="0">
                <a:cs typeface="Graphik Regular"/>
              </a:rPr>
              <a:t>be</a:t>
            </a:r>
            <a:r>
              <a:rPr sz="800" spc="-35" dirty="0">
                <a:cs typeface="Graphik Regular"/>
              </a:rPr>
              <a:t> </a:t>
            </a:r>
            <a:r>
              <a:rPr sz="800" spc="-10" dirty="0">
                <a:cs typeface="Graphik Regular"/>
              </a:rPr>
              <a:t>located at</a:t>
            </a:r>
            <a:r>
              <a:rPr sz="800" spc="-40" dirty="0">
                <a:cs typeface="Graphik Regular"/>
              </a:rPr>
              <a:t> </a:t>
            </a:r>
            <a:r>
              <a:rPr sz="800" spc="-10" dirty="0">
                <a:cs typeface="Graphik Regular"/>
              </a:rPr>
              <a:t>the</a:t>
            </a:r>
            <a:r>
              <a:rPr sz="800" spc="-35" dirty="0">
                <a:cs typeface="Graphik Regular"/>
              </a:rPr>
              <a:t> </a:t>
            </a:r>
            <a:r>
              <a:rPr sz="800" spc="-20" dirty="0">
                <a:cs typeface="Graphik Regular"/>
              </a:rPr>
              <a:t>front</a:t>
            </a:r>
            <a:r>
              <a:rPr sz="800" spc="-35" dirty="0">
                <a:cs typeface="Graphik Regular"/>
              </a:rPr>
              <a:t> </a:t>
            </a:r>
            <a:r>
              <a:rPr sz="800" spc="-10" dirty="0">
                <a:cs typeface="Graphik Regular"/>
              </a:rPr>
              <a:t>of</a:t>
            </a:r>
            <a:r>
              <a:rPr sz="800" spc="-40" dirty="0">
                <a:cs typeface="Graphik Regular"/>
              </a:rPr>
              <a:t> </a:t>
            </a:r>
            <a:r>
              <a:rPr sz="800" spc="-10" dirty="0">
                <a:cs typeface="Graphik Regular"/>
              </a:rPr>
              <a:t>the</a:t>
            </a:r>
            <a:r>
              <a:rPr sz="800" spc="-35" dirty="0">
                <a:cs typeface="Graphik Regular"/>
              </a:rPr>
              <a:t> </a:t>
            </a:r>
            <a:r>
              <a:rPr sz="800" spc="-10" dirty="0">
                <a:cs typeface="Graphik Regular"/>
              </a:rPr>
              <a:t>building</a:t>
            </a:r>
            <a:r>
              <a:rPr sz="800" spc="-35" dirty="0">
                <a:cs typeface="Graphik Regular"/>
              </a:rPr>
              <a:t> </a:t>
            </a:r>
            <a:r>
              <a:rPr sz="800" spc="-10" dirty="0">
                <a:cs typeface="Graphik Regular"/>
              </a:rPr>
              <a:t>to</a:t>
            </a:r>
            <a:r>
              <a:rPr sz="800" spc="-40" dirty="0">
                <a:cs typeface="Graphik Regular"/>
              </a:rPr>
              <a:t> </a:t>
            </a:r>
            <a:r>
              <a:rPr sz="800" spc="-20" dirty="0">
                <a:cs typeface="Graphik Regular"/>
              </a:rPr>
              <a:t>improve</a:t>
            </a:r>
            <a:r>
              <a:rPr sz="800" spc="-35" dirty="0">
                <a:cs typeface="Graphik Regular"/>
              </a:rPr>
              <a:t> </a:t>
            </a:r>
            <a:r>
              <a:rPr sz="800" spc="-10" dirty="0">
                <a:cs typeface="Graphik Regular"/>
              </a:rPr>
              <a:t>the</a:t>
            </a:r>
            <a:r>
              <a:rPr sz="800" spc="-35" dirty="0">
                <a:cs typeface="Graphik Regular"/>
              </a:rPr>
              <a:t> </a:t>
            </a:r>
            <a:r>
              <a:rPr sz="800" spc="-10" dirty="0">
                <a:cs typeface="Graphik Regular"/>
              </a:rPr>
              <a:t>environmental quality</a:t>
            </a:r>
            <a:r>
              <a:rPr sz="800" spc="-25" dirty="0">
                <a:cs typeface="Graphik Regular"/>
              </a:rPr>
              <a:t> </a:t>
            </a:r>
            <a:r>
              <a:rPr sz="800" spc="-10" dirty="0">
                <a:cs typeface="Graphik Regular"/>
              </a:rPr>
              <a:t>of</a:t>
            </a:r>
            <a:r>
              <a:rPr sz="800" spc="-20" dirty="0">
                <a:cs typeface="Graphik Regular"/>
              </a:rPr>
              <a:t> </a:t>
            </a:r>
            <a:r>
              <a:rPr sz="800" spc="-10" dirty="0">
                <a:cs typeface="Graphik Regular"/>
              </a:rPr>
              <a:t>the</a:t>
            </a:r>
            <a:r>
              <a:rPr sz="800" spc="-20" dirty="0">
                <a:cs typeface="Graphik Regular"/>
              </a:rPr>
              <a:t> </a:t>
            </a:r>
            <a:r>
              <a:rPr sz="800" spc="-10" dirty="0">
                <a:cs typeface="Graphik Regular"/>
              </a:rPr>
              <a:t>building,</a:t>
            </a:r>
            <a:r>
              <a:rPr sz="800" spc="-20" dirty="0">
                <a:cs typeface="Graphik Regular"/>
              </a:rPr>
              <a:t> </a:t>
            </a:r>
            <a:r>
              <a:rPr sz="800" spc="-10" dirty="0">
                <a:cs typeface="Graphik Regular"/>
              </a:rPr>
              <a:t>enhance</a:t>
            </a:r>
            <a:r>
              <a:rPr sz="800" spc="-25" dirty="0">
                <a:cs typeface="Graphik Regular"/>
              </a:rPr>
              <a:t> </a:t>
            </a:r>
            <a:r>
              <a:rPr sz="800" spc="-20" dirty="0">
                <a:cs typeface="Graphik Regular"/>
              </a:rPr>
              <a:t>biodiversity, </a:t>
            </a:r>
            <a:r>
              <a:rPr sz="800" spc="-10" dirty="0">
                <a:cs typeface="Graphik Regular"/>
              </a:rPr>
              <a:t>and</a:t>
            </a:r>
            <a:r>
              <a:rPr sz="800" spc="-20" dirty="0">
                <a:cs typeface="Graphik Regular"/>
              </a:rPr>
              <a:t> </a:t>
            </a:r>
            <a:r>
              <a:rPr sz="800" spc="-10" dirty="0">
                <a:cs typeface="Graphik Regular"/>
              </a:rPr>
              <a:t>create</a:t>
            </a:r>
            <a:r>
              <a:rPr lang="en-GB" sz="800" dirty="0">
                <a:cs typeface="Graphik Regular"/>
              </a:rPr>
              <a:t> </a:t>
            </a:r>
            <a:r>
              <a:rPr sz="800" spc="-10" dirty="0">
                <a:cs typeface="Graphik Regular"/>
              </a:rPr>
              <a:t>a</a:t>
            </a:r>
            <a:r>
              <a:rPr sz="800" spc="-40" dirty="0">
                <a:cs typeface="Graphik Regular"/>
              </a:rPr>
              <a:t> </a:t>
            </a:r>
            <a:r>
              <a:rPr sz="800" spc="-10" dirty="0">
                <a:cs typeface="Graphik Regular"/>
              </a:rPr>
              <a:t>more</a:t>
            </a:r>
            <a:r>
              <a:rPr sz="800" spc="-35" dirty="0">
                <a:cs typeface="Graphik Regular"/>
              </a:rPr>
              <a:t> </a:t>
            </a:r>
            <a:r>
              <a:rPr sz="800" spc="-10" dirty="0">
                <a:cs typeface="Graphik Regular"/>
              </a:rPr>
              <a:t>attractive</a:t>
            </a:r>
            <a:r>
              <a:rPr sz="800" spc="-40" dirty="0">
                <a:cs typeface="Graphik Regular"/>
              </a:rPr>
              <a:t> </a:t>
            </a:r>
            <a:r>
              <a:rPr sz="800" spc="-10" dirty="0">
                <a:cs typeface="Graphik Regular"/>
              </a:rPr>
              <a:t>frontage</a:t>
            </a:r>
            <a:r>
              <a:rPr sz="800" spc="-35" dirty="0">
                <a:cs typeface="Graphik Regular"/>
              </a:rPr>
              <a:t> </a:t>
            </a:r>
            <a:r>
              <a:rPr sz="800" spc="-10" dirty="0">
                <a:cs typeface="Graphik Regular"/>
              </a:rPr>
              <a:t>for</a:t>
            </a:r>
            <a:r>
              <a:rPr sz="800" spc="-35" dirty="0">
                <a:cs typeface="Graphik Regular"/>
              </a:rPr>
              <a:t> </a:t>
            </a:r>
            <a:r>
              <a:rPr sz="800" spc="-10" dirty="0">
                <a:cs typeface="Graphik Regular"/>
              </a:rPr>
              <a:t>pedestrians</a:t>
            </a:r>
            <a:r>
              <a:rPr sz="800" spc="-40" dirty="0">
                <a:cs typeface="Graphik Regular"/>
              </a:rPr>
              <a:t> </a:t>
            </a:r>
            <a:r>
              <a:rPr sz="800" spc="-10" dirty="0">
                <a:cs typeface="Graphik Regular"/>
              </a:rPr>
              <a:t>and</a:t>
            </a:r>
            <a:r>
              <a:rPr sz="800" spc="-35" dirty="0">
                <a:cs typeface="Graphik Regular"/>
              </a:rPr>
              <a:t> </a:t>
            </a:r>
            <a:r>
              <a:rPr sz="800" spc="-10" dirty="0">
                <a:cs typeface="Graphik Regular"/>
              </a:rPr>
              <a:t>passers-</a:t>
            </a:r>
            <a:r>
              <a:rPr sz="800" spc="-25" dirty="0">
                <a:cs typeface="Graphik Regular"/>
              </a:rPr>
              <a:t>by.</a:t>
            </a:r>
            <a:endParaRPr lang="en-GB" sz="800" dirty="0">
              <a:cs typeface="Graphik Regular"/>
            </a:endParaRPr>
          </a:p>
          <a:p>
            <a:pPr marL="12700" marR="34925">
              <a:lnSpc>
                <a:spcPts val="960"/>
              </a:lnSpc>
              <a:spcBef>
                <a:spcPts val="70"/>
              </a:spcBef>
              <a:spcAft>
                <a:spcPts val="600"/>
              </a:spcAft>
            </a:pPr>
            <a:r>
              <a:rPr sz="800" spc="-10" dirty="0">
                <a:cs typeface="Graphik Regular"/>
              </a:rPr>
              <a:t>In</a:t>
            </a:r>
            <a:r>
              <a:rPr sz="800" spc="-40" dirty="0">
                <a:cs typeface="Graphik Regular"/>
              </a:rPr>
              <a:t> </a:t>
            </a:r>
            <a:r>
              <a:rPr sz="800" spc="-10" dirty="0">
                <a:cs typeface="Graphik Regular"/>
              </a:rPr>
              <a:t>addition</a:t>
            </a:r>
            <a:r>
              <a:rPr sz="800" spc="-35" dirty="0">
                <a:cs typeface="Graphik Regular"/>
              </a:rPr>
              <a:t> </a:t>
            </a:r>
            <a:r>
              <a:rPr sz="800" spc="-10" dirty="0">
                <a:cs typeface="Graphik Regular"/>
              </a:rPr>
              <a:t>to</a:t>
            </a:r>
            <a:r>
              <a:rPr sz="800" spc="-35" dirty="0">
                <a:cs typeface="Graphik Regular"/>
              </a:rPr>
              <a:t> </a:t>
            </a:r>
            <a:r>
              <a:rPr sz="800" spc="-10" dirty="0">
                <a:cs typeface="Graphik Regular"/>
              </a:rPr>
              <a:t>landscape</a:t>
            </a:r>
            <a:r>
              <a:rPr sz="800" spc="-35" dirty="0">
                <a:cs typeface="Graphik Regular"/>
              </a:rPr>
              <a:t> </a:t>
            </a:r>
            <a:r>
              <a:rPr sz="800" spc="-10" dirty="0">
                <a:cs typeface="Graphik Regular"/>
              </a:rPr>
              <a:t>requirements</a:t>
            </a:r>
            <a:r>
              <a:rPr sz="800" spc="-35" dirty="0">
                <a:cs typeface="Graphik Regular"/>
              </a:rPr>
              <a:t> </a:t>
            </a:r>
            <a:r>
              <a:rPr sz="800" spc="-20" dirty="0">
                <a:cs typeface="Graphik Regular"/>
              </a:rPr>
              <a:t>for</a:t>
            </a:r>
            <a:r>
              <a:rPr sz="800" spc="-40" dirty="0">
                <a:cs typeface="Graphik Regular"/>
              </a:rPr>
              <a:t> </a:t>
            </a:r>
            <a:r>
              <a:rPr sz="800" spc="-10" dirty="0">
                <a:cs typeface="Graphik Regular"/>
              </a:rPr>
              <a:t>every</a:t>
            </a:r>
            <a:r>
              <a:rPr sz="800" spc="-35" dirty="0">
                <a:cs typeface="Graphik Regular"/>
              </a:rPr>
              <a:t> </a:t>
            </a:r>
            <a:r>
              <a:rPr sz="800" spc="-25" dirty="0">
                <a:cs typeface="Graphik Regular"/>
              </a:rPr>
              <a:t>new</a:t>
            </a:r>
            <a:r>
              <a:rPr sz="800" spc="-10" dirty="0">
                <a:cs typeface="Graphik Regular"/>
              </a:rPr>
              <a:t> development,</a:t>
            </a:r>
            <a:r>
              <a:rPr sz="800" spc="-35" dirty="0">
                <a:cs typeface="Graphik Regular"/>
              </a:rPr>
              <a:t> </a:t>
            </a:r>
            <a:r>
              <a:rPr sz="800" spc="-10" dirty="0">
                <a:cs typeface="Graphik Regular"/>
              </a:rPr>
              <a:t>new</a:t>
            </a:r>
            <a:r>
              <a:rPr sz="800" spc="-35" dirty="0">
                <a:cs typeface="Graphik Regular"/>
              </a:rPr>
              <a:t> </a:t>
            </a:r>
            <a:r>
              <a:rPr sz="800" spc="-10" dirty="0">
                <a:cs typeface="Graphik Regular"/>
              </a:rPr>
              <a:t>pocket</a:t>
            </a:r>
            <a:r>
              <a:rPr sz="800" spc="-40" dirty="0">
                <a:cs typeface="Graphik Regular"/>
              </a:rPr>
              <a:t> </a:t>
            </a:r>
            <a:r>
              <a:rPr sz="800" spc="-20" dirty="0">
                <a:cs typeface="Graphik Regular"/>
              </a:rPr>
              <a:t>parks</a:t>
            </a:r>
            <a:r>
              <a:rPr sz="800" spc="-35" dirty="0">
                <a:cs typeface="Graphik Regular"/>
              </a:rPr>
              <a:t> </a:t>
            </a:r>
            <a:r>
              <a:rPr sz="800" spc="-10" dirty="0">
                <a:cs typeface="Graphik Regular"/>
              </a:rPr>
              <a:t>will</a:t>
            </a:r>
            <a:r>
              <a:rPr sz="800" spc="-35" dirty="0">
                <a:cs typeface="Graphik Regular"/>
              </a:rPr>
              <a:t> </a:t>
            </a:r>
            <a:r>
              <a:rPr sz="800" spc="-10" dirty="0">
                <a:cs typeface="Graphik Regular"/>
              </a:rPr>
              <a:t>be</a:t>
            </a:r>
            <a:r>
              <a:rPr sz="800" spc="-40" dirty="0">
                <a:cs typeface="Graphik Regular"/>
              </a:rPr>
              <a:t> </a:t>
            </a:r>
            <a:r>
              <a:rPr sz="800" spc="-10" dirty="0">
                <a:cs typeface="Graphik Regular"/>
              </a:rPr>
              <a:t>created</a:t>
            </a:r>
            <a:r>
              <a:rPr sz="800" spc="-35" dirty="0">
                <a:cs typeface="Graphik Regular"/>
              </a:rPr>
              <a:t> </a:t>
            </a:r>
            <a:r>
              <a:rPr sz="800" spc="-25" dirty="0">
                <a:cs typeface="Graphik Regular"/>
              </a:rPr>
              <a:t>on</a:t>
            </a:r>
            <a:endParaRPr sz="800" dirty="0">
              <a:cs typeface="Graphik Regular"/>
            </a:endParaRPr>
          </a:p>
        </p:txBody>
      </p:sp>
      <p:sp>
        <p:nvSpPr>
          <p:cNvPr id="18" name="object 193">
            <a:extLst>
              <a:ext uri="{FF2B5EF4-FFF2-40B4-BE49-F238E27FC236}">
                <a16:creationId xmlns:a16="http://schemas.microsoft.com/office/drawing/2014/main" id="{E4092A79-6C6A-C606-5376-E236612D3315}"/>
              </a:ext>
            </a:extLst>
          </p:cNvPr>
          <p:cNvSpPr txBox="1"/>
          <p:nvPr/>
        </p:nvSpPr>
        <p:spPr>
          <a:xfrm>
            <a:off x="9712838" y="2364562"/>
            <a:ext cx="2621852" cy="1106970"/>
          </a:xfrm>
          <a:prstGeom prst="rect">
            <a:avLst/>
          </a:prstGeom>
        </p:spPr>
        <p:txBody>
          <a:bodyPr vert="horz" wrap="square" lIns="0" tIns="0" rIns="0" bIns="0" rtlCol="0">
            <a:spAutoFit/>
          </a:bodyPr>
          <a:lstStyle/>
          <a:p>
            <a:pPr marL="12700" marR="5080">
              <a:lnSpc>
                <a:spcPts val="960"/>
              </a:lnSpc>
              <a:spcBef>
                <a:spcPts val="70"/>
              </a:spcBef>
              <a:spcAft>
                <a:spcPts val="600"/>
              </a:spcAft>
            </a:pPr>
            <a:r>
              <a:rPr sz="800" spc="-10" dirty="0">
                <a:cs typeface="Graphik Regular"/>
              </a:rPr>
              <a:t>the</a:t>
            </a:r>
            <a:r>
              <a:rPr sz="800" spc="-40" dirty="0">
                <a:cs typeface="Graphik Regular"/>
              </a:rPr>
              <a:t> </a:t>
            </a:r>
            <a:r>
              <a:rPr sz="800" spc="-10" dirty="0">
                <a:cs typeface="Graphik Regular"/>
              </a:rPr>
              <a:t>Estate,</a:t>
            </a:r>
            <a:r>
              <a:rPr sz="800" spc="-35" dirty="0">
                <a:cs typeface="Graphik Regular"/>
              </a:rPr>
              <a:t> </a:t>
            </a:r>
            <a:r>
              <a:rPr sz="800" spc="-10" dirty="0">
                <a:cs typeface="Graphik Regular"/>
              </a:rPr>
              <a:t>which</a:t>
            </a:r>
            <a:r>
              <a:rPr sz="800" spc="-35" dirty="0">
                <a:cs typeface="Graphik Regular"/>
              </a:rPr>
              <a:t> </a:t>
            </a:r>
            <a:r>
              <a:rPr sz="800" spc="-10" dirty="0">
                <a:cs typeface="Graphik Regular"/>
              </a:rPr>
              <a:t>will</a:t>
            </a:r>
            <a:r>
              <a:rPr sz="800" spc="-40" dirty="0">
                <a:cs typeface="Graphik Regular"/>
              </a:rPr>
              <a:t> </a:t>
            </a:r>
            <a:r>
              <a:rPr sz="800" spc="-10" dirty="0">
                <a:cs typeface="Graphik Regular"/>
              </a:rPr>
              <a:t>provide</a:t>
            </a:r>
            <a:r>
              <a:rPr sz="800" spc="-35" dirty="0">
                <a:cs typeface="Graphik Regular"/>
              </a:rPr>
              <a:t> </a:t>
            </a:r>
            <a:r>
              <a:rPr sz="800" spc="-10" dirty="0">
                <a:cs typeface="Graphik Regular"/>
              </a:rPr>
              <a:t>outdoor</a:t>
            </a:r>
            <a:r>
              <a:rPr sz="800" spc="-35" dirty="0">
                <a:cs typeface="Graphik Regular"/>
              </a:rPr>
              <a:t> </a:t>
            </a:r>
            <a:r>
              <a:rPr sz="800" spc="-10" dirty="0">
                <a:cs typeface="Graphik Regular"/>
              </a:rPr>
              <a:t>space</a:t>
            </a:r>
            <a:r>
              <a:rPr sz="800" spc="-40" dirty="0">
                <a:cs typeface="Graphik Regular"/>
              </a:rPr>
              <a:t> </a:t>
            </a:r>
            <a:r>
              <a:rPr sz="800" spc="-20" dirty="0">
                <a:cs typeface="Graphik Regular"/>
              </a:rPr>
              <a:t>for</a:t>
            </a:r>
            <a:r>
              <a:rPr sz="800" spc="-35" dirty="0">
                <a:cs typeface="Graphik Regular"/>
              </a:rPr>
              <a:t> </a:t>
            </a:r>
            <a:r>
              <a:rPr sz="800" spc="-10" dirty="0">
                <a:cs typeface="Graphik Regular"/>
              </a:rPr>
              <a:t>employees and</a:t>
            </a:r>
            <a:r>
              <a:rPr sz="800" spc="-35" dirty="0">
                <a:cs typeface="Graphik Regular"/>
              </a:rPr>
              <a:t> </a:t>
            </a:r>
            <a:r>
              <a:rPr sz="800" spc="-10" dirty="0">
                <a:cs typeface="Graphik Regular"/>
              </a:rPr>
              <a:t>visitors</a:t>
            </a:r>
            <a:r>
              <a:rPr sz="800" spc="-30" dirty="0">
                <a:cs typeface="Graphik Regular"/>
              </a:rPr>
              <a:t> </a:t>
            </a:r>
            <a:r>
              <a:rPr sz="800" spc="-10" dirty="0">
                <a:cs typeface="Graphik Regular"/>
              </a:rPr>
              <a:t>to</a:t>
            </a:r>
            <a:r>
              <a:rPr sz="800" spc="-30" dirty="0">
                <a:cs typeface="Graphik Regular"/>
              </a:rPr>
              <a:t> </a:t>
            </a:r>
            <a:r>
              <a:rPr sz="800" spc="-25" dirty="0">
                <a:cs typeface="Graphik Regular"/>
              </a:rPr>
              <a:t>enjoy.</a:t>
            </a:r>
            <a:r>
              <a:rPr sz="800" spc="-35" dirty="0">
                <a:cs typeface="Graphik Regular"/>
              </a:rPr>
              <a:t> </a:t>
            </a:r>
            <a:r>
              <a:rPr sz="800" spc="-10" dirty="0">
                <a:cs typeface="Graphik Regular"/>
              </a:rPr>
              <a:t>These</a:t>
            </a:r>
            <a:r>
              <a:rPr sz="800" spc="-30" dirty="0">
                <a:cs typeface="Graphik Regular"/>
              </a:rPr>
              <a:t> </a:t>
            </a:r>
            <a:r>
              <a:rPr sz="800" spc="-10" dirty="0">
                <a:cs typeface="Graphik Regular"/>
              </a:rPr>
              <a:t>pocket</a:t>
            </a:r>
            <a:r>
              <a:rPr sz="800" spc="-35" dirty="0">
                <a:cs typeface="Graphik Regular"/>
              </a:rPr>
              <a:t> </a:t>
            </a:r>
            <a:r>
              <a:rPr sz="800" spc="-20" dirty="0">
                <a:cs typeface="Graphik Regular"/>
              </a:rPr>
              <a:t>parks</a:t>
            </a:r>
            <a:r>
              <a:rPr sz="800" spc="-30" dirty="0">
                <a:cs typeface="Graphik Regular"/>
              </a:rPr>
              <a:t> </a:t>
            </a:r>
            <a:r>
              <a:rPr sz="800" spc="-10" dirty="0">
                <a:cs typeface="Graphik Regular"/>
              </a:rPr>
              <a:t>will</a:t>
            </a:r>
            <a:r>
              <a:rPr sz="800" spc="-30" dirty="0">
                <a:cs typeface="Graphik Regular"/>
              </a:rPr>
              <a:t> </a:t>
            </a:r>
            <a:r>
              <a:rPr sz="800" spc="-10" dirty="0">
                <a:cs typeface="Graphik Regular"/>
              </a:rPr>
              <a:t>be</a:t>
            </a:r>
            <a:r>
              <a:rPr sz="800" spc="-35" dirty="0">
                <a:cs typeface="Graphik Regular"/>
              </a:rPr>
              <a:t> </a:t>
            </a:r>
            <a:r>
              <a:rPr sz="800" spc="-10" dirty="0">
                <a:cs typeface="Graphik Regular"/>
              </a:rPr>
              <a:t>located</a:t>
            </a:r>
            <a:r>
              <a:rPr sz="800" spc="-30" dirty="0">
                <a:cs typeface="Graphik Regular"/>
              </a:rPr>
              <a:t> </a:t>
            </a:r>
            <a:r>
              <a:rPr sz="800" spc="-25" dirty="0">
                <a:cs typeface="Graphik Regular"/>
              </a:rPr>
              <a:t>at</a:t>
            </a:r>
            <a:r>
              <a:rPr sz="800" spc="-10" dirty="0">
                <a:cs typeface="Graphik Regular"/>
              </a:rPr>
              <a:t> </a:t>
            </a:r>
            <a:r>
              <a:rPr lang="en-GB" sz="800" spc="-10" dirty="0">
                <a:cs typeface="Graphik Regular"/>
              </a:rPr>
              <a:t>the</a:t>
            </a:r>
            <a:r>
              <a:rPr lang="en-GB" sz="800" spc="-40" dirty="0">
                <a:cs typeface="Graphik Regular"/>
              </a:rPr>
              <a:t> </a:t>
            </a:r>
            <a:r>
              <a:rPr lang="en-GB" sz="800" spc="-10" dirty="0">
                <a:cs typeface="Graphik Regular"/>
              </a:rPr>
              <a:t>junction</a:t>
            </a:r>
            <a:r>
              <a:rPr lang="en-GB" sz="800" spc="-35" dirty="0">
                <a:cs typeface="Graphik Regular"/>
              </a:rPr>
              <a:t> </a:t>
            </a:r>
            <a:r>
              <a:rPr lang="en-GB" sz="800" spc="-10" dirty="0">
                <a:cs typeface="Graphik Regular"/>
              </a:rPr>
              <a:t>of</a:t>
            </a:r>
            <a:r>
              <a:rPr lang="en-GB" sz="800" spc="-35" dirty="0">
                <a:cs typeface="Graphik Regular"/>
              </a:rPr>
              <a:t> </a:t>
            </a:r>
            <a:r>
              <a:rPr sz="800" spc="-10" dirty="0">
                <a:cs typeface="Graphik Regular"/>
              </a:rPr>
              <a:t>Weston</a:t>
            </a:r>
            <a:r>
              <a:rPr sz="800" spc="-40" dirty="0">
                <a:cs typeface="Graphik Regular"/>
              </a:rPr>
              <a:t> </a:t>
            </a:r>
            <a:r>
              <a:rPr sz="800" spc="-10" dirty="0">
                <a:cs typeface="Graphik Regular"/>
              </a:rPr>
              <a:t>Road</a:t>
            </a:r>
            <a:r>
              <a:rPr lang="en-GB" sz="800" spc="-35" dirty="0">
                <a:cs typeface="Graphik Regular"/>
              </a:rPr>
              <a:t> </a:t>
            </a:r>
            <a:r>
              <a:rPr lang="en-GB" sz="800" spc="-10" dirty="0">
                <a:cs typeface="Graphik Regular"/>
              </a:rPr>
              <a:t>and</a:t>
            </a:r>
            <a:r>
              <a:rPr lang="en-GB" sz="800" spc="-35" dirty="0">
                <a:cs typeface="Graphik Regular"/>
              </a:rPr>
              <a:t> </a:t>
            </a:r>
            <a:r>
              <a:rPr lang="en-GB" sz="800" spc="-10" dirty="0">
                <a:cs typeface="Graphik Regular"/>
              </a:rPr>
              <a:t>Buckingham</a:t>
            </a:r>
            <a:r>
              <a:rPr lang="en-GB" sz="800" spc="-35" dirty="0">
                <a:cs typeface="Graphik Regular"/>
              </a:rPr>
              <a:t> </a:t>
            </a:r>
            <a:r>
              <a:rPr lang="en-GB" sz="800" spc="-20" dirty="0">
                <a:cs typeface="Graphik Regular"/>
              </a:rPr>
              <a:t>Avenue</a:t>
            </a:r>
            <a:r>
              <a:rPr lang="en-GB" sz="800" spc="-40" dirty="0">
                <a:cs typeface="Graphik Regular"/>
              </a:rPr>
              <a:t> </a:t>
            </a:r>
            <a:r>
              <a:rPr lang="en-GB" sz="800" spc="-25" dirty="0">
                <a:cs typeface="Graphik Regular"/>
              </a:rPr>
              <a:t>and</a:t>
            </a:r>
            <a:r>
              <a:rPr lang="en-GB" sz="800" spc="-10" dirty="0">
                <a:cs typeface="Graphik Regular"/>
              </a:rPr>
              <a:t> along</a:t>
            </a:r>
            <a:r>
              <a:rPr lang="en-GB" sz="800" spc="-40" dirty="0">
                <a:cs typeface="Graphik Regular"/>
              </a:rPr>
              <a:t> </a:t>
            </a:r>
            <a:r>
              <a:rPr sz="800" spc="-10" dirty="0">
                <a:cs typeface="Graphik Regular"/>
              </a:rPr>
              <a:t>Leigh</a:t>
            </a:r>
            <a:r>
              <a:rPr sz="800" spc="-40" dirty="0">
                <a:cs typeface="Graphik Regular"/>
              </a:rPr>
              <a:t> </a:t>
            </a:r>
            <a:r>
              <a:rPr sz="800" spc="-10" dirty="0">
                <a:cs typeface="Graphik Regular"/>
              </a:rPr>
              <a:t>Road,</a:t>
            </a:r>
            <a:r>
              <a:rPr sz="800" spc="-40" dirty="0">
                <a:cs typeface="Graphik Regular"/>
              </a:rPr>
              <a:t> </a:t>
            </a:r>
            <a:r>
              <a:rPr sz="800" spc="-10" dirty="0">
                <a:cs typeface="Graphik Regular"/>
              </a:rPr>
              <a:t>providing</a:t>
            </a:r>
            <a:r>
              <a:rPr sz="800" spc="-35" dirty="0">
                <a:cs typeface="Graphik Regular"/>
              </a:rPr>
              <a:t> </a:t>
            </a:r>
            <a:r>
              <a:rPr sz="800" spc="-10" dirty="0">
                <a:cs typeface="Graphik Regular"/>
              </a:rPr>
              <a:t>a</a:t>
            </a:r>
            <a:r>
              <a:rPr sz="800" spc="-40" dirty="0">
                <a:cs typeface="Graphik Regular"/>
              </a:rPr>
              <a:t> </a:t>
            </a:r>
            <a:r>
              <a:rPr sz="800" spc="-10" dirty="0">
                <a:cs typeface="Graphik Regular"/>
              </a:rPr>
              <a:t>green</a:t>
            </a:r>
            <a:r>
              <a:rPr sz="800" spc="-40" dirty="0">
                <a:cs typeface="Graphik Regular"/>
              </a:rPr>
              <a:t> </a:t>
            </a:r>
            <a:r>
              <a:rPr sz="800" spc="-10" dirty="0">
                <a:cs typeface="Graphik Regular"/>
              </a:rPr>
              <a:t>connection</a:t>
            </a:r>
            <a:r>
              <a:rPr sz="800" spc="-35" dirty="0">
                <a:cs typeface="Graphik Regular"/>
              </a:rPr>
              <a:t> </a:t>
            </a:r>
            <a:r>
              <a:rPr sz="800" spc="-10" dirty="0">
                <a:cs typeface="Graphik Regular"/>
              </a:rPr>
              <a:t>between the</a:t>
            </a:r>
            <a:r>
              <a:rPr sz="800" spc="-40" dirty="0">
                <a:cs typeface="Graphik Regular"/>
              </a:rPr>
              <a:t> </a:t>
            </a:r>
            <a:r>
              <a:rPr sz="800" spc="-10" dirty="0">
                <a:cs typeface="Graphik Regular"/>
              </a:rPr>
              <a:t>existing</a:t>
            </a:r>
            <a:r>
              <a:rPr sz="800" spc="-40" dirty="0">
                <a:cs typeface="Graphik Regular"/>
              </a:rPr>
              <a:t> </a:t>
            </a:r>
            <a:r>
              <a:rPr sz="800" spc="-10" dirty="0">
                <a:cs typeface="Graphik Regular"/>
              </a:rPr>
              <a:t>Leigh</a:t>
            </a:r>
            <a:r>
              <a:rPr sz="800" spc="-40" dirty="0">
                <a:cs typeface="Graphik Regular"/>
              </a:rPr>
              <a:t> </a:t>
            </a:r>
            <a:r>
              <a:rPr sz="800" spc="-10" dirty="0">
                <a:cs typeface="Graphik Regular"/>
              </a:rPr>
              <a:t>Road</a:t>
            </a:r>
            <a:r>
              <a:rPr sz="800" spc="-35" dirty="0">
                <a:cs typeface="Graphik Regular"/>
              </a:rPr>
              <a:t> </a:t>
            </a:r>
            <a:r>
              <a:rPr sz="800" spc="-20" dirty="0">
                <a:cs typeface="Graphik Regular"/>
              </a:rPr>
              <a:t>Park</a:t>
            </a:r>
            <a:r>
              <a:rPr sz="800" spc="-40" dirty="0">
                <a:cs typeface="Graphik Regular"/>
              </a:rPr>
              <a:t> </a:t>
            </a:r>
            <a:r>
              <a:rPr sz="800" spc="-10" dirty="0">
                <a:cs typeface="Graphik Regular"/>
              </a:rPr>
              <a:t>and</a:t>
            </a:r>
            <a:r>
              <a:rPr sz="800" spc="-40" dirty="0">
                <a:cs typeface="Graphik Regular"/>
              </a:rPr>
              <a:t> </a:t>
            </a:r>
            <a:r>
              <a:rPr sz="800" spc="-10" dirty="0">
                <a:cs typeface="Graphik Regular"/>
              </a:rPr>
              <a:t>the</a:t>
            </a:r>
            <a:r>
              <a:rPr sz="800" spc="-35" dirty="0">
                <a:cs typeface="Graphik Regular"/>
              </a:rPr>
              <a:t> </a:t>
            </a:r>
            <a:r>
              <a:rPr sz="800" spc="-10" dirty="0">
                <a:cs typeface="Graphik Regular"/>
              </a:rPr>
              <a:t>Buckingham</a:t>
            </a:r>
            <a:r>
              <a:rPr sz="800" spc="-40" dirty="0">
                <a:cs typeface="Graphik Regular"/>
              </a:rPr>
              <a:t> </a:t>
            </a:r>
            <a:r>
              <a:rPr sz="800" spc="-10" dirty="0">
                <a:cs typeface="Graphik Regular"/>
              </a:rPr>
              <a:t>Centre.</a:t>
            </a:r>
            <a:endParaRPr lang="en-GB" sz="800" dirty="0">
              <a:cs typeface="Graphik Regular"/>
            </a:endParaRPr>
          </a:p>
          <a:p>
            <a:pPr marL="12700" marR="5080">
              <a:lnSpc>
                <a:spcPts val="960"/>
              </a:lnSpc>
              <a:spcBef>
                <a:spcPts val="70"/>
              </a:spcBef>
              <a:spcAft>
                <a:spcPts val="600"/>
              </a:spcAft>
            </a:pPr>
            <a:r>
              <a:rPr sz="800" spc="-10" dirty="0">
                <a:cs typeface="Graphik Regular"/>
              </a:rPr>
              <a:t>Over</a:t>
            </a:r>
            <a:r>
              <a:rPr sz="800" spc="-45" dirty="0">
                <a:cs typeface="Graphik Regular"/>
              </a:rPr>
              <a:t> </a:t>
            </a:r>
            <a:r>
              <a:rPr sz="800" spc="-10" dirty="0">
                <a:cs typeface="Graphik Regular"/>
              </a:rPr>
              <a:t>the</a:t>
            </a:r>
            <a:r>
              <a:rPr sz="800" spc="-40" dirty="0">
                <a:cs typeface="Graphik Regular"/>
              </a:rPr>
              <a:t> </a:t>
            </a:r>
            <a:r>
              <a:rPr sz="800" spc="-10" dirty="0">
                <a:cs typeface="Graphik Regular"/>
              </a:rPr>
              <a:t>period</a:t>
            </a:r>
            <a:r>
              <a:rPr sz="800" spc="-45" dirty="0">
                <a:cs typeface="Graphik Regular"/>
              </a:rPr>
              <a:t> </a:t>
            </a:r>
            <a:r>
              <a:rPr sz="800" spc="-10" dirty="0">
                <a:cs typeface="Graphik Regular"/>
              </a:rPr>
              <a:t>of</a:t>
            </a:r>
            <a:r>
              <a:rPr sz="800" spc="-40" dirty="0">
                <a:cs typeface="Graphik Regular"/>
              </a:rPr>
              <a:t> </a:t>
            </a:r>
            <a:r>
              <a:rPr sz="800" spc="-10" dirty="0">
                <a:cs typeface="Graphik Regular"/>
              </a:rPr>
              <a:t>the</a:t>
            </a:r>
            <a:r>
              <a:rPr sz="800" spc="-45" dirty="0">
                <a:cs typeface="Graphik Regular"/>
              </a:rPr>
              <a:t> </a:t>
            </a:r>
            <a:r>
              <a:rPr sz="800" spc="-10" dirty="0">
                <a:cs typeface="Graphik Regular"/>
              </a:rPr>
              <a:t>new</a:t>
            </a:r>
            <a:r>
              <a:rPr sz="800" spc="-40" dirty="0">
                <a:cs typeface="Graphik Regular"/>
              </a:rPr>
              <a:t> </a:t>
            </a:r>
            <a:r>
              <a:rPr sz="800" spc="-10" dirty="0">
                <a:cs typeface="Graphik Regular"/>
              </a:rPr>
              <a:t>SPZ,</a:t>
            </a:r>
            <a:r>
              <a:rPr sz="800" spc="-45" dirty="0">
                <a:cs typeface="Graphik Regular"/>
              </a:rPr>
              <a:t> </a:t>
            </a:r>
            <a:r>
              <a:rPr sz="800" spc="-10" dirty="0">
                <a:cs typeface="Graphik Regular"/>
              </a:rPr>
              <a:t>the</a:t>
            </a:r>
            <a:r>
              <a:rPr sz="800" spc="-40" dirty="0">
                <a:cs typeface="Graphik Regular"/>
              </a:rPr>
              <a:t> </a:t>
            </a:r>
            <a:r>
              <a:rPr sz="800" spc="-10" dirty="0">
                <a:cs typeface="Graphik Regular"/>
              </a:rPr>
              <a:t>above</a:t>
            </a:r>
            <a:r>
              <a:rPr sz="800" spc="-45" dirty="0">
                <a:cs typeface="Graphik Regular"/>
              </a:rPr>
              <a:t> </a:t>
            </a:r>
            <a:r>
              <a:rPr sz="800" spc="-10" dirty="0">
                <a:cs typeface="Graphik Regular"/>
              </a:rPr>
              <a:t>measures will</a:t>
            </a:r>
            <a:r>
              <a:rPr sz="800" spc="-40" dirty="0">
                <a:cs typeface="Graphik Regular"/>
              </a:rPr>
              <a:t> </a:t>
            </a:r>
            <a:r>
              <a:rPr sz="800" spc="-10" dirty="0">
                <a:cs typeface="Graphik Regular"/>
              </a:rPr>
              <a:t>mean</a:t>
            </a:r>
            <a:r>
              <a:rPr sz="800" spc="-40" dirty="0">
                <a:cs typeface="Graphik Regular"/>
              </a:rPr>
              <a:t> </a:t>
            </a:r>
            <a:r>
              <a:rPr sz="800" spc="-10" dirty="0">
                <a:cs typeface="Graphik Regular"/>
              </a:rPr>
              <a:t>that</a:t>
            </a:r>
            <a:r>
              <a:rPr sz="800" spc="-40" dirty="0">
                <a:cs typeface="Graphik Regular"/>
              </a:rPr>
              <a:t> </a:t>
            </a:r>
            <a:r>
              <a:rPr sz="800" spc="-10" dirty="0">
                <a:cs typeface="Graphik Regular"/>
              </a:rPr>
              <a:t>biodiversity</a:t>
            </a:r>
            <a:r>
              <a:rPr sz="800" spc="-35" dirty="0">
                <a:cs typeface="Graphik Regular"/>
              </a:rPr>
              <a:t> </a:t>
            </a:r>
            <a:r>
              <a:rPr sz="800" spc="-10" dirty="0">
                <a:cs typeface="Graphik Regular"/>
              </a:rPr>
              <a:t>levels</a:t>
            </a:r>
            <a:r>
              <a:rPr sz="800" spc="-40" dirty="0">
                <a:cs typeface="Graphik Regular"/>
              </a:rPr>
              <a:t> </a:t>
            </a:r>
            <a:r>
              <a:rPr sz="800" spc="-10" dirty="0">
                <a:cs typeface="Graphik Regular"/>
              </a:rPr>
              <a:t>will</a:t>
            </a:r>
            <a:r>
              <a:rPr sz="800" spc="-40" dirty="0">
                <a:cs typeface="Graphik Regular"/>
              </a:rPr>
              <a:t> </a:t>
            </a:r>
            <a:r>
              <a:rPr sz="800" spc="-10" dirty="0">
                <a:cs typeface="Graphik Regular"/>
              </a:rPr>
              <a:t>be</a:t>
            </a:r>
            <a:r>
              <a:rPr sz="800" spc="-40" dirty="0">
                <a:cs typeface="Graphik Regular"/>
              </a:rPr>
              <a:t> </a:t>
            </a:r>
            <a:r>
              <a:rPr sz="800" dirty="0">
                <a:cs typeface="Graphik Regular"/>
              </a:rPr>
              <a:t>10%</a:t>
            </a:r>
            <a:r>
              <a:rPr sz="800" spc="-35" dirty="0">
                <a:cs typeface="Graphik Regular"/>
              </a:rPr>
              <a:t> </a:t>
            </a:r>
            <a:r>
              <a:rPr sz="800" spc="-10" dirty="0">
                <a:cs typeface="Graphik Regular"/>
              </a:rPr>
              <a:t>higher</a:t>
            </a:r>
            <a:r>
              <a:rPr sz="800" spc="-40" dirty="0">
                <a:cs typeface="Graphik Regular"/>
              </a:rPr>
              <a:t> </a:t>
            </a:r>
            <a:r>
              <a:rPr sz="800" spc="-20" dirty="0">
                <a:cs typeface="Graphik Regular"/>
              </a:rPr>
              <a:t>that </a:t>
            </a:r>
            <a:r>
              <a:rPr sz="800" spc="-10" dirty="0">
                <a:cs typeface="Graphik Regular"/>
              </a:rPr>
              <a:t>they</a:t>
            </a:r>
            <a:r>
              <a:rPr sz="800" spc="-50" dirty="0">
                <a:cs typeface="Graphik Regular"/>
              </a:rPr>
              <a:t> </a:t>
            </a:r>
            <a:r>
              <a:rPr sz="800" spc="-20" dirty="0">
                <a:cs typeface="Graphik Regular"/>
              </a:rPr>
              <a:t>are</a:t>
            </a:r>
            <a:r>
              <a:rPr sz="800" spc="-45" dirty="0">
                <a:cs typeface="Graphik Regular"/>
              </a:rPr>
              <a:t> </a:t>
            </a:r>
            <a:r>
              <a:rPr sz="800" spc="-10" dirty="0">
                <a:cs typeface="Graphik Regular"/>
              </a:rPr>
              <a:t>today.</a:t>
            </a:r>
            <a:endParaRPr sz="800" dirty="0">
              <a:cs typeface="Graphik Regular"/>
            </a:endParaRPr>
          </a:p>
        </p:txBody>
      </p:sp>
      <p:sp>
        <p:nvSpPr>
          <p:cNvPr id="19" name="object 3">
            <a:extLst>
              <a:ext uri="{FF2B5EF4-FFF2-40B4-BE49-F238E27FC236}">
                <a16:creationId xmlns:a16="http://schemas.microsoft.com/office/drawing/2014/main" id="{BE7C6F73-443B-3D90-A12B-F25ED799C55B}"/>
              </a:ext>
            </a:extLst>
          </p:cNvPr>
          <p:cNvSpPr txBox="1"/>
          <p:nvPr/>
        </p:nvSpPr>
        <p:spPr>
          <a:xfrm>
            <a:off x="9730422" y="8720468"/>
            <a:ext cx="1480185" cy="119520"/>
          </a:xfrm>
          <a:prstGeom prst="rect">
            <a:avLst/>
          </a:prstGeom>
        </p:spPr>
        <p:txBody>
          <a:bodyPr vert="horz" wrap="square" lIns="0" tIns="0" rIns="0" bIns="0" rtlCol="0">
            <a:spAutoFit/>
          </a:bodyPr>
          <a:lstStyle/>
          <a:p>
            <a:pPr>
              <a:lnSpc>
                <a:spcPts val="960"/>
              </a:lnSpc>
            </a:pPr>
            <a:r>
              <a:rPr sz="800" spc="-10" dirty="0">
                <a:cs typeface="Graphik Regular"/>
              </a:rPr>
              <a:t>Estate</a:t>
            </a:r>
            <a:r>
              <a:rPr sz="800" spc="-20" dirty="0">
                <a:cs typeface="Graphik Regular"/>
              </a:rPr>
              <a:t> </a:t>
            </a:r>
            <a:r>
              <a:rPr sz="800" spc="-10" dirty="0">
                <a:cs typeface="Graphik Regular"/>
              </a:rPr>
              <a:t>boundary</a:t>
            </a:r>
            <a:r>
              <a:rPr sz="800" spc="-15" dirty="0">
                <a:cs typeface="Graphik Regular"/>
              </a:rPr>
              <a:t> </a:t>
            </a:r>
            <a:r>
              <a:rPr sz="800" spc="-10" dirty="0">
                <a:cs typeface="Graphik Regular"/>
              </a:rPr>
              <a:t>landscaping</a:t>
            </a:r>
            <a:endParaRPr sz="800" dirty="0">
              <a:cs typeface="Graphik Regular"/>
            </a:endParaRPr>
          </a:p>
        </p:txBody>
      </p:sp>
      <p:sp>
        <p:nvSpPr>
          <p:cNvPr id="20" name="object 90">
            <a:extLst>
              <a:ext uri="{FF2B5EF4-FFF2-40B4-BE49-F238E27FC236}">
                <a16:creationId xmlns:a16="http://schemas.microsoft.com/office/drawing/2014/main" id="{34BD06D7-6386-109B-E2BF-FEAD447C6565}"/>
              </a:ext>
            </a:extLst>
          </p:cNvPr>
          <p:cNvSpPr txBox="1"/>
          <p:nvPr/>
        </p:nvSpPr>
        <p:spPr>
          <a:xfrm>
            <a:off x="6930955" y="6395652"/>
            <a:ext cx="1182370" cy="119520"/>
          </a:xfrm>
          <a:prstGeom prst="rect">
            <a:avLst/>
          </a:prstGeom>
        </p:spPr>
        <p:txBody>
          <a:bodyPr vert="horz" wrap="square" lIns="0" tIns="0" rIns="0" bIns="0" rtlCol="0">
            <a:spAutoFit/>
          </a:bodyPr>
          <a:lstStyle/>
          <a:p>
            <a:pPr>
              <a:lnSpc>
                <a:spcPts val="960"/>
              </a:lnSpc>
            </a:pPr>
            <a:r>
              <a:rPr sz="800" spc="-10" dirty="0">
                <a:cs typeface="Graphik Regular"/>
              </a:rPr>
              <a:t>Leigh</a:t>
            </a:r>
            <a:r>
              <a:rPr sz="800" spc="-30" dirty="0">
                <a:cs typeface="Graphik Regular"/>
              </a:rPr>
              <a:t> </a:t>
            </a:r>
            <a:r>
              <a:rPr sz="800" spc="-10" dirty="0">
                <a:cs typeface="Graphik Regular"/>
              </a:rPr>
              <a:t>Road</a:t>
            </a:r>
            <a:r>
              <a:rPr sz="800" spc="-30" dirty="0">
                <a:cs typeface="Graphik Regular"/>
              </a:rPr>
              <a:t> </a:t>
            </a:r>
            <a:r>
              <a:rPr sz="800" spc="-20" dirty="0">
                <a:cs typeface="Graphik Regular"/>
              </a:rPr>
              <a:t>Pocket</a:t>
            </a:r>
            <a:r>
              <a:rPr sz="800" spc="-30" dirty="0">
                <a:cs typeface="Graphik Regular"/>
              </a:rPr>
              <a:t> </a:t>
            </a:r>
            <a:r>
              <a:rPr sz="800" spc="-20" dirty="0">
                <a:cs typeface="Graphik Regular"/>
              </a:rPr>
              <a:t>Park</a:t>
            </a:r>
            <a:endParaRPr sz="800" dirty="0">
              <a:cs typeface="Graphik Regular"/>
            </a:endParaRPr>
          </a:p>
        </p:txBody>
      </p:sp>
      <p:sp>
        <p:nvSpPr>
          <p:cNvPr id="21" name="object 92">
            <a:extLst>
              <a:ext uri="{FF2B5EF4-FFF2-40B4-BE49-F238E27FC236}">
                <a16:creationId xmlns:a16="http://schemas.microsoft.com/office/drawing/2014/main" id="{493E9BA6-A4C0-3FB7-C5A0-7002EEAF04E7}"/>
              </a:ext>
            </a:extLst>
          </p:cNvPr>
          <p:cNvSpPr txBox="1"/>
          <p:nvPr/>
        </p:nvSpPr>
        <p:spPr>
          <a:xfrm>
            <a:off x="9730422" y="6395652"/>
            <a:ext cx="1182370" cy="119520"/>
          </a:xfrm>
          <a:prstGeom prst="rect">
            <a:avLst/>
          </a:prstGeom>
        </p:spPr>
        <p:txBody>
          <a:bodyPr vert="horz" wrap="square" lIns="0" tIns="0" rIns="0" bIns="0" rtlCol="0">
            <a:spAutoFit/>
          </a:bodyPr>
          <a:lstStyle/>
          <a:p>
            <a:pPr>
              <a:lnSpc>
                <a:spcPts val="960"/>
              </a:lnSpc>
            </a:pPr>
            <a:r>
              <a:rPr sz="800" spc="-10" dirty="0">
                <a:cs typeface="Graphik Regular"/>
              </a:rPr>
              <a:t>Leigh</a:t>
            </a:r>
            <a:r>
              <a:rPr sz="800" spc="-30" dirty="0">
                <a:cs typeface="Graphik Regular"/>
              </a:rPr>
              <a:t> </a:t>
            </a:r>
            <a:r>
              <a:rPr sz="800" spc="-10" dirty="0">
                <a:cs typeface="Graphik Regular"/>
              </a:rPr>
              <a:t>Road</a:t>
            </a:r>
            <a:r>
              <a:rPr sz="800" spc="-30" dirty="0">
                <a:cs typeface="Graphik Regular"/>
              </a:rPr>
              <a:t> </a:t>
            </a:r>
            <a:r>
              <a:rPr sz="800" spc="-20" dirty="0">
                <a:cs typeface="Graphik Regular"/>
              </a:rPr>
              <a:t>Pocket</a:t>
            </a:r>
            <a:r>
              <a:rPr sz="800" spc="-30" dirty="0">
                <a:cs typeface="Graphik Regular"/>
              </a:rPr>
              <a:t> </a:t>
            </a:r>
            <a:r>
              <a:rPr sz="800" spc="-20" dirty="0">
                <a:cs typeface="Graphik Regular"/>
              </a:rPr>
              <a:t>Park</a:t>
            </a:r>
            <a:endParaRPr sz="800" dirty="0">
              <a:cs typeface="Graphik Regular"/>
            </a:endParaRPr>
          </a:p>
        </p:txBody>
      </p:sp>
      <p:sp>
        <p:nvSpPr>
          <p:cNvPr id="22" name="object 196">
            <a:extLst>
              <a:ext uri="{FF2B5EF4-FFF2-40B4-BE49-F238E27FC236}">
                <a16:creationId xmlns:a16="http://schemas.microsoft.com/office/drawing/2014/main" id="{73457243-77C6-55FB-2315-86D40F1FCC7B}"/>
              </a:ext>
            </a:extLst>
          </p:cNvPr>
          <p:cNvSpPr txBox="1"/>
          <p:nvPr/>
        </p:nvSpPr>
        <p:spPr>
          <a:xfrm>
            <a:off x="6930955" y="8720468"/>
            <a:ext cx="1480185" cy="119520"/>
          </a:xfrm>
          <a:prstGeom prst="rect">
            <a:avLst/>
          </a:prstGeom>
        </p:spPr>
        <p:txBody>
          <a:bodyPr vert="horz" wrap="square" lIns="0" tIns="0" rIns="0" bIns="0" rtlCol="0">
            <a:spAutoFit/>
          </a:bodyPr>
          <a:lstStyle/>
          <a:p>
            <a:pPr>
              <a:lnSpc>
                <a:spcPts val="960"/>
              </a:lnSpc>
            </a:pPr>
            <a:r>
              <a:rPr sz="800" spc="-10" dirty="0">
                <a:cs typeface="Graphik Regular"/>
              </a:rPr>
              <a:t>Estate</a:t>
            </a:r>
            <a:r>
              <a:rPr sz="800" spc="-20" dirty="0">
                <a:cs typeface="Graphik Regular"/>
              </a:rPr>
              <a:t> </a:t>
            </a:r>
            <a:r>
              <a:rPr sz="800" spc="-10" dirty="0">
                <a:cs typeface="Graphik Regular"/>
              </a:rPr>
              <a:t>boundary</a:t>
            </a:r>
            <a:r>
              <a:rPr sz="800" spc="-15" dirty="0">
                <a:cs typeface="Graphik Regular"/>
              </a:rPr>
              <a:t> </a:t>
            </a:r>
            <a:r>
              <a:rPr sz="800" spc="-10" dirty="0">
                <a:cs typeface="Graphik Regular"/>
              </a:rPr>
              <a:t>landscaping</a:t>
            </a:r>
            <a:endParaRPr sz="800" dirty="0">
              <a:cs typeface="Graphik Regular"/>
            </a:endParaRPr>
          </a:p>
        </p:txBody>
      </p:sp>
      <p:pic>
        <p:nvPicPr>
          <p:cNvPr id="8" name="Picture 7" descr="A diagram of a building&#10;&#10;Description automatically generated">
            <a:extLst>
              <a:ext uri="{FF2B5EF4-FFF2-40B4-BE49-F238E27FC236}">
                <a16:creationId xmlns:a16="http://schemas.microsoft.com/office/drawing/2014/main" id="{506262EC-B04C-8EF9-E126-A7A1C1F1747D}"/>
              </a:ext>
            </a:extLst>
          </p:cNvPr>
          <p:cNvPicPr>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375920" y="4720729"/>
            <a:ext cx="5963334" cy="3833991"/>
          </a:xfrm>
          <a:prstGeom prst="rect">
            <a:avLst/>
          </a:prstGeom>
        </p:spPr>
      </p:pic>
    </p:spTree>
    <p:extLst>
      <p:ext uri="{BB962C8B-B14F-4D97-AF65-F5344CB8AC3E}">
        <p14:creationId xmlns:p14="http://schemas.microsoft.com/office/powerpoint/2010/main" val="211352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plant&#10;&#10;Description automatically generated">
            <a:extLst>
              <a:ext uri="{FF2B5EF4-FFF2-40B4-BE49-F238E27FC236}">
                <a16:creationId xmlns:a16="http://schemas.microsoft.com/office/drawing/2014/main" id="{39E39575-0341-010E-9B19-3D65D6D9D110}"/>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0" y="0"/>
            <a:ext cx="6400799" cy="9601200"/>
          </a:xfrm>
          <a:prstGeom prst="rect">
            <a:avLst/>
          </a:prstGeom>
        </p:spPr>
      </p:pic>
      <p:pic>
        <p:nvPicPr>
          <p:cNvPr id="8" name="Picture 7" descr="A close-up of a plant&#10;&#10;Description automatically generated">
            <a:extLst>
              <a:ext uri="{FF2B5EF4-FFF2-40B4-BE49-F238E27FC236}">
                <a16:creationId xmlns:a16="http://schemas.microsoft.com/office/drawing/2014/main" id="{D17BA6C8-8690-3037-1D9A-5FE4CDE64F8C}"/>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6728346" y="6384646"/>
            <a:ext cx="6073254" cy="2841241"/>
          </a:xfrm>
          <a:prstGeom prst="rect">
            <a:avLst/>
          </a:prstGeom>
        </p:spPr>
      </p:pic>
      <p:sp>
        <p:nvSpPr>
          <p:cNvPr id="2" name="Title 1">
            <a:extLst>
              <a:ext uri="{FF2B5EF4-FFF2-40B4-BE49-F238E27FC236}">
                <a16:creationId xmlns:a16="http://schemas.microsoft.com/office/drawing/2014/main" id="{254C2C9F-95FE-A7F0-A7F3-0B8DF8CD63EE}"/>
              </a:ext>
            </a:extLst>
          </p:cNvPr>
          <p:cNvSpPr>
            <a:spLocks noGrp="1"/>
          </p:cNvSpPr>
          <p:nvPr>
            <p:ph type="title"/>
          </p:nvPr>
        </p:nvSpPr>
        <p:spPr/>
        <p:txBody>
          <a:bodyPr/>
          <a:lstStyle/>
          <a:p>
            <a:r>
              <a:rPr lang="en-US" dirty="0">
                <a:solidFill>
                  <a:schemeClr val="bg1"/>
                </a:solidFill>
              </a:rPr>
              <a:t>BUILDING </a:t>
            </a:r>
            <a:br>
              <a:rPr lang="en-US" dirty="0">
                <a:solidFill>
                  <a:schemeClr val="bg1"/>
                </a:solidFill>
              </a:rPr>
            </a:br>
            <a:r>
              <a:rPr lang="en-US" dirty="0">
                <a:solidFill>
                  <a:schemeClr val="bg1"/>
                </a:solidFill>
              </a:rPr>
              <a:t>SUSTAINABILITY</a:t>
            </a:r>
          </a:p>
        </p:txBody>
      </p:sp>
      <p:sp>
        <p:nvSpPr>
          <p:cNvPr id="4" name="Text Placeholder 3">
            <a:extLst>
              <a:ext uri="{FF2B5EF4-FFF2-40B4-BE49-F238E27FC236}">
                <a16:creationId xmlns:a16="http://schemas.microsoft.com/office/drawing/2014/main" id="{2F40076A-D810-009D-69ED-B4F9CB54A1CD}"/>
              </a:ext>
            </a:extLst>
          </p:cNvPr>
          <p:cNvSpPr>
            <a:spLocks noGrp="1"/>
          </p:cNvSpPr>
          <p:nvPr>
            <p:ph type="body" sz="quarter" idx="10"/>
          </p:nvPr>
        </p:nvSpPr>
        <p:spPr>
          <a:xfrm>
            <a:off x="6930955" y="778227"/>
            <a:ext cx="3804780" cy="1219199"/>
          </a:xfrm>
        </p:spPr>
        <p:txBody>
          <a:bodyPr/>
          <a:lstStyle/>
          <a:p>
            <a:r>
              <a:rPr lang="en-US" dirty="0"/>
              <a:t>TRAFFIC &amp;</a:t>
            </a:r>
            <a:br>
              <a:rPr lang="en-US" dirty="0"/>
            </a:br>
            <a:r>
              <a:rPr lang="en-US" dirty="0"/>
              <a:t>MOVEMENT</a:t>
            </a:r>
          </a:p>
        </p:txBody>
      </p:sp>
      <p:pic>
        <p:nvPicPr>
          <p:cNvPr id="10" name="object 46">
            <a:extLst>
              <a:ext uri="{FF2B5EF4-FFF2-40B4-BE49-F238E27FC236}">
                <a16:creationId xmlns:a16="http://schemas.microsoft.com/office/drawing/2014/main" id="{B4123C5C-DA98-F9F4-6A4F-CC7F6134687F}"/>
              </a:ext>
            </a:extLst>
          </p:cNvPr>
          <p:cNvPicPr/>
          <p:nvPr/>
        </p:nvPicPr>
        <p:blipFill>
          <a:blip r:embed="rId4" cstate="screen">
            <a:extLst>
              <a:ext uri="{28A0092B-C50C-407E-A947-70E740481C1C}">
                <a14:useLocalDpi xmlns:a14="http://schemas.microsoft.com/office/drawing/2010/main"/>
              </a:ext>
            </a:extLst>
          </a:blip>
          <a:stretch>
            <a:fillRect/>
          </a:stretch>
        </p:blipFill>
        <p:spPr>
          <a:xfrm>
            <a:off x="9736305" y="2906216"/>
            <a:ext cx="2535139" cy="1751202"/>
          </a:xfrm>
          <a:prstGeom prst="rect">
            <a:avLst/>
          </a:prstGeom>
        </p:spPr>
      </p:pic>
      <p:pic>
        <p:nvPicPr>
          <p:cNvPr id="11" name="object 48">
            <a:extLst>
              <a:ext uri="{FF2B5EF4-FFF2-40B4-BE49-F238E27FC236}">
                <a16:creationId xmlns:a16="http://schemas.microsoft.com/office/drawing/2014/main" id="{BD073C85-E7CD-82C6-A74C-90F458C9ECC2}"/>
              </a:ext>
            </a:extLst>
          </p:cNvPr>
          <p:cNvPicPr/>
          <p:nvPr/>
        </p:nvPicPr>
        <p:blipFill>
          <a:blip r:embed="rId5" cstate="screen">
            <a:extLst>
              <a:ext uri="{28A0092B-C50C-407E-A947-70E740481C1C}">
                <a14:useLocalDpi xmlns:a14="http://schemas.microsoft.com/office/drawing/2010/main"/>
              </a:ext>
            </a:extLst>
          </a:blip>
          <a:stretch>
            <a:fillRect/>
          </a:stretch>
        </p:blipFill>
        <p:spPr>
          <a:xfrm>
            <a:off x="9736305" y="793369"/>
            <a:ext cx="2535139" cy="1751203"/>
          </a:xfrm>
          <a:prstGeom prst="rect">
            <a:avLst/>
          </a:prstGeom>
        </p:spPr>
      </p:pic>
      <p:sp>
        <p:nvSpPr>
          <p:cNvPr id="13" name="object 23">
            <a:extLst>
              <a:ext uri="{FF2B5EF4-FFF2-40B4-BE49-F238E27FC236}">
                <a16:creationId xmlns:a16="http://schemas.microsoft.com/office/drawing/2014/main" id="{441E5CFD-B260-11C5-0DB6-9EC5FB01FB3A}"/>
              </a:ext>
            </a:extLst>
          </p:cNvPr>
          <p:cNvSpPr txBox="1"/>
          <p:nvPr/>
        </p:nvSpPr>
        <p:spPr>
          <a:xfrm>
            <a:off x="6930955" y="2366623"/>
            <a:ext cx="2696622" cy="4018023"/>
          </a:xfrm>
          <a:prstGeom prst="rect">
            <a:avLst/>
          </a:prstGeom>
        </p:spPr>
        <p:txBody>
          <a:bodyPr vert="horz" wrap="square" lIns="0" tIns="0" rIns="0" bIns="0" rtlCol="0">
            <a:spAutoFit/>
          </a:bodyPr>
          <a:lstStyle/>
          <a:p>
            <a:pPr marR="5080">
              <a:lnSpc>
                <a:spcPts val="960"/>
              </a:lnSpc>
              <a:spcAft>
                <a:spcPts val="600"/>
              </a:spcAft>
            </a:pPr>
            <a:r>
              <a:rPr lang="en-GB" sz="800" spc="-10" dirty="0">
                <a:cs typeface="Graphik Regular"/>
              </a:rPr>
              <a:t>The new SPZ scheme</a:t>
            </a:r>
            <a:r>
              <a:rPr sz="800" spc="-40" dirty="0">
                <a:cs typeface="Graphik Regular"/>
              </a:rPr>
              <a:t> </a:t>
            </a:r>
            <a:r>
              <a:rPr lang="en-GB" sz="800" spc="-10" dirty="0">
                <a:cs typeface="Graphik Regular"/>
              </a:rPr>
              <a:t>includes </a:t>
            </a:r>
            <a:r>
              <a:rPr sz="800" spc="-10" dirty="0">
                <a:cs typeface="Graphik Regular"/>
              </a:rPr>
              <a:t>the</a:t>
            </a:r>
            <a:r>
              <a:rPr sz="800" spc="-35" dirty="0">
                <a:cs typeface="Graphik Regular"/>
              </a:rPr>
              <a:t> </a:t>
            </a:r>
            <a:r>
              <a:rPr sz="800" spc="-20" dirty="0">
                <a:cs typeface="Graphik Regular"/>
              </a:rPr>
              <a:t>‘cap’</a:t>
            </a:r>
            <a:r>
              <a:rPr sz="800" spc="-40" dirty="0">
                <a:cs typeface="Graphik Regular"/>
              </a:rPr>
              <a:t> </a:t>
            </a:r>
            <a:r>
              <a:rPr sz="800" spc="-10" dirty="0">
                <a:cs typeface="Graphik Regular"/>
              </a:rPr>
              <a:t>on</a:t>
            </a:r>
            <a:r>
              <a:rPr sz="800" spc="-40" dirty="0">
                <a:cs typeface="Graphik Regular"/>
              </a:rPr>
              <a:t> </a:t>
            </a:r>
            <a:r>
              <a:rPr sz="800" spc="-10" dirty="0">
                <a:cs typeface="Graphik Regular"/>
              </a:rPr>
              <a:t>car</a:t>
            </a:r>
            <a:r>
              <a:rPr sz="800" spc="-40" dirty="0">
                <a:cs typeface="Graphik Regular"/>
              </a:rPr>
              <a:t> </a:t>
            </a:r>
            <a:r>
              <a:rPr sz="800" spc="-10" dirty="0">
                <a:cs typeface="Graphik Regular"/>
              </a:rPr>
              <a:t>parking,</a:t>
            </a:r>
            <a:r>
              <a:rPr sz="800" spc="-40" dirty="0">
                <a:cs typeface="Graphik Regular"/>
              </a:rPr>
              <a:t> </a:t>
            </a:r>
            <a:r>
              <a:rPr lang="en-GB" sz="800" spc="-10" dirty="0">
                <a:cs typeface="Graphik Regular"/>
              </a:rPr>
              <a:t>that also existed</a:t>
            </a:r>
            <a:r>
              <a:rPr sz="800" spc="-10" dirty="0">
                <a:cs typeface="Graphik Regular"/>
              </a:rPr>
              <a:t> under</a:t>
            </a:r>
            <a:r>
              <a:rPr sz="800" spc="-30" dirty="0">
                <a:cs typeface="Graphik Regular"/>
              </a:rPr>
              <a:t> </a:t>
            </a:r>
            <a:r>
              <a:rPr sz="800" spc="-10" dirty="0">
                <a:cs typeface="Graphik Regular"/>
              </a:rPr>
              <a:t>the</a:t>
            </a:r>
            <a:r>
              <a:rPr sz="800" spc="-25" dirty="0">
                <a:cs typeface="Graphik Regular"/>
              </a:rPr>
              <a:t> </a:t>
            </a:r>
            <a:r>
              <a:rPr sz="800" spc="-20" dirty="0">
                <a:cs typeface="Graphik Regular"/>
              </a:rPr>
              <a:t>current</a:t>
            </a:r>
            <a:r>
              <a:rPr sz="800" spc="-25" dirty="0">
                <a:cs typeface="Graphik Regular"/>
              </a:rPr>
              <a:t> </a:t>
            </a:r>
            <a:r>
              <a:rPr sz="800" spc="-20" dirty="0">
                <a:cs typeface="Graphik Regular"/>
              </a:rPr>
              <a:t>2014–2024</a:t>
            </a:r>
            <a:r>
              <a:rPr sz="800" spc="-25" dirty="0">
                <a:cs typeface="Graphik Regular"/>
              </a:rPr>
              <a:t> </a:t>
            </a:r>
            <a:r>
              <a:rPr sz="800" spc="-10" dirty="0">
                <a:cs typeface="Graphik Regular"/>
              </a:rPr>
              <a:t>SPZ.</a:t>
            </a:r>
            <a:r>
              <a:rPr sz="800" spc="-25" dirty="0">
                <a:cs typeface="Graphik Regular"/>
              </a:rPr>
              <a:t> </a:t>
            </a:r>
            <a:r>
              <a:rPr sz="800" spc="-10" dirty="0">
                <a:cs typeface="Graphik Regular"/>
              </a:rPr>
              <a:t>This</a:t>
            </a:r>
            <a:r>
              <a:rPr sz="800" spc="-25" dirty="0">
                <a:cs typeface="Graphik Regular"/>
              </a:rPr>
              <a:t> </a:t>
            </a:r>
            <a:r>
              <a:rPr sz="800" spc="-10" dirty="0">
                <a:cs typeface="Graphik Regular"/>
              </a:rPr>
              <a:t>helps</a:t>
            </a:r>
            <a:r>
              <a:rPr sz="800" spc="-25" dirty="0">
                <a:cs typeface="Graphik Regular"/>
              </a:rPr>
              <a:t> </a:t>
            </a:r>
            <a:br>
              <a:rPr lang="en-GB" sz="800" spc="-25" dirty="0">
                <a:cs typeface="Graphik Regular"/>
              </a:rPr>
            </a:br>
            <a:r>
              <a:rPr sz="800" spc="-25" dirty="0">
                <a:cs typeface="Graphik Regular"/>
              </a:rPr>
              <a:t>to</a:t>
            </a:r>
            <a:r>
              <a:rPr sz="800" spc="-10" dirty="0">
                <a:cs typeface="Graphik Regular"/>
              </a:rPr>
              <a:t> control</a:t>
            </a:r>
            <a:r>
              <a:rPr sz="800" spc="-35" dirty="0">
                <a:cs typeface="Graphik Regular"/>
              </a:rPr>
              <a:t> </a:t>
            </a:r>
            <a:r>
              <a:rPr sz="800" spc="-10" dirty="0">
                <a:cs typeface="Graphik Regular"/>
              </a:rPr>
              <a:t>the</a:t>
            </a:r>
            <a:r>
              <a:rPr sz="800" spc="-35" dirty="0">
                <a:cs typeface="Graphik Regular"/>
              </a:rPr>
              <a:t> </a:t>
            </a:r>
            <a:r>
              <a:rPr sz="800" spc="-10" dirty="0">
                <a:cs typeface="Graphik Regular"/>
              </a:rPr>
              <a:t>number</a:t>
            </a:r>
            <a:r>
              <a:rPr sz="800" spc="-35" dirty="0">
                <a:cs typeface="Graphik Regular"/>
              </a:rPr>
              <a:t> </a:t>
            </a:r>
            <a:r>
              <a:rPr sz="800" spc="-10" dirty="0">
                <a:cs typeface="Graphik Regular"/>
              </a:rPr>
              <a:t>of</a:t>
            </a:r>
            <a:r>
              <a:rPr sz="800" spc="-35" dirty="0">
                <a:cs typeface="Graphik Regular"/>
              </a:rPr>
              <a:t> </a:t>
            </a:r>
            <a:r>
              <a:rPr sz="800" spc="-10" dirty="0">
                <a:cs typeface="Graphik Regular"/>
              </a:rPr>
              <a:t>employees</a:t>
            </a:r>
            <a:r>
              <a:rPr sz="800" spc="-30" dirty="0">
                <a:cs typeface="Graphik Regular"/>
              </a:rPr>
              <a:t> </a:t>
            </a:r>
            <a:r>
              <a:rPr sz="800" spc="-10" dirty="0">
                <a:cs typeface="Graphik Regular"/>
              </a:rPr>
              <a:t>and</a:t>
            </a:r>
            <a:r>
              <a:rPr sz="800" spc="-35" dirty="0">
                <a:cs typeface="Graphik Regular"/>
              </a:rPr>
              <a:t> </a:t>
            </a:r>
            <a:r>
              <a:rPr sz="800" spc="-10" dirty="0">
                <a:cs typeface="Graphik Regular"/>
              </a:rPr>
              <a:t>visitors</a:t>
            </a:r>
            <a:r>
              <a:rPr sz="800" spc="-35" dirty="0">
                <a:cs typeface="Graphik Regular"/>
              </a:rPr>
              <a:t> </a:t>
            </a:r>
            <a:r>
              <a:rPr sz="800" spc="-20" dirty="0">
                <a:cs typeface="Graphik Regular"/>
              </a:rPr>
              <a:t>traveling</a:t>
            </a:r>
            <a:r>
              <a:rPr sz="800" spc="-35" dirty="0">
                <a:cs typeface="Graphik Regular"/>
              </a:rPr>
              <a:t> </a:t>
            </a:r>
            <a:r>
              <a:rPr sz="800" spc="-25" dirty="0">
                <a:cs typeface="Graphik Regular"/>
              </a:rPr>
              <a:t>to</a:t>
            </a:r>
            <a:r>
              <a:rPr sz="800" spc="-10" dirty="0">
                <a:cs typeface="Graphik Regular"/>
              </a:rPr>
              <a:t> </a:t>
            </a:r>
            <a:br>
              <a:rPr lang="en-GB" sz="800" spc="-10" dirty="0">
                <a:cs typeface="Graphik Regular"/>
              </a:rPr>
            </a:br>
            <a:r>
              <a:rPr sz="800" spc="-10" dirty="0">
                <a:cs typeface="Graphik Regular"/>
              </a:rPr>
              <a:t>and</a:t>
            </a:r>
            <a:r>
              <a:rPr sz="800" spc="-40" dirty="0">
                <a:cs typeface="Graphik Regular"/>
              </a:rPr>
              <a:t> </a:t>
            </a:r>
            <a:r>
              <a:rPr sz="800" spc="-20" dirty="0">
                <a:cs typeface="Graphik Regular"/>
              </a:rPr>
              <a:t>from</a:t>
            </a:r>
            <a:r>
              <a:rPr sz="800" spc="-35" dirty="0">
                <a:cs typeface="Graphik Regular"/>
              </a:rPr>
              <a:t> </a:t>
            </a:r>
            <a:r>
              <a:rPr sz="800" spc="-10" dirty="0">
                <a:cs typeface="Graphik Regular"/>
              </a:rPr>
              <a:t>the</a:t>
            </a:r>
            <a:r>
              <a:rPr sz="800" spc="-35" dirty="0">
                <a:cs typeface="Graphik Regular"/>
              </a:rPr>
              <a:t> </a:t>
            </a:r>
            <a:r>
              <a:rPr sz="800" spc="-10" dirty="0">
                <a:cs typeface="Graphik Regular"/>
              </a:rPr>
              <a:t>Estate</a:t>
            </a:r>
            <a:r>
              <a:rPr sz="800" spc="-35" dirty="0">
                <a:cs typeface="Graphik Regular"/>
              </a:rPr>
              <a:t> </a:t>
            </a:r>
            <a:r>
              <a:rPr sz="800" spc="-10" dirty="0">
                <a:cs typeface="Graphik Regular"/>
              </a:rPr>
              <a:t>to</a:t>
            </a:r>
            <a:r>
              <a:rPr sz="800" spc="-35" dirty="0">
                <a:cs typeface="Graphik Regular"/>
              </a:rPr>
              <a:t> </a:t>
            </a:r>
            <a:r>
              <a:rPr sz="800" spc="-10" dirty="0">
                <a:cs typeface="Graphik Regular"/>
              </a:rPr>
              <a:t>help</a:t>
            </a:r>
            <a:r>
              <a:rPr sz="800" spc="-35" dirty="0">
                <a:cs typeface="Graphik Regular"/>
              </a:rPr>
              <a:t> </a:t>
            </a:r>
            <a:r>
              <a:rPr sz="800" spc="-10" dirty="0">
                <a:cs typeface="Graphik Regular"/>
              </a:rPr>
              <a:t>minimise</a:t>
            </a:r>
            <a:r>
              <a:rPr sz="800" spc="-35" dirty="0">
                <a:cs typeface="Graphik Regular"/>
              </a:rPr>
              <a:t> </a:t>
            </a:r>
            <a:r>
              <a:rPr sz="800" spc="-25" dirty="0">
                <a:cs typeface="Graphik Regular"/>
              </a:rPr>
              <a:t>traffic</a:t>
            </a:r>
            <a:r>
              <a:rPr sz="800" spc="-35" dirty="0">
                <a:cs typeface="Graphik Regular"/>
              </a:rPr>
              <a:t> </a:t>
            </a:r>
            <a:r>
              <a:rPr sz="800" spc="-10" dirty="0">
                <a:cs typeface="Graphik Regular"/>
              </a:rPr>
              <a:t>congestion.</a:t>
            </a:r>
            <a:endParaRPr lang="en-GB" sz="800" spc="-10" dirty="0">
              <a:cs typeface="Graphik Regular"/>
            </a:endParaRPr>
          </a:p>
          <a:p>
            <a:pPr marR="5080">
              <a:lnSpc>
                <a:spcPts val="960"/>
              </a:lnSpc>
              <a:spcAft>
                <a:spcPts val="600"/>
              </a:spcAft>
            </a:pPr>
            <a:r>
              <a:rPr lang="en-GB" sz="800" spc="-10" dirty="0">
                <a:cs typeface="Graphik Regular"/>
              </a:rPr>
              <a:t>Despite</a:t>
            </a:r>
            <a:r>
              <a:rPr lang="en-GB" sz="800" spc="-40" dirty="0">
                <a:cs typeface="Graphik Regular"/>
              </a:rPr>
              <a:t> </a:t>
            </a:r>
            <a:r>
              <a:rPr lang="en-GB" sz="800" spc="-10" dirty="0">
                <a:cs typeface="Graphik Regular"/>
              </a:rPr>
              <a:t>the</a:t>
            </a:r>
            <a:r>
              <a:rPr lang="en-GB" sz="800" spc="-40" dirty="0">
                <a:cs typeface="Graphik Regular"/>
              </a:rPr>
              <a:t> </a:t>
            </a:r>
            <a:r>
              <a:rPr lang="en-GB" sz="800" spc="-10" dirty="0">
                <a:cs typeface="Graphik Regular"/>
              </a:rPr>
              <a:t>proposed</a:t>
            </a:r>
            <a:r>
              <a:rPr lang="en-GB" sz="800" spc="-35" dirty="0">
                <a:cs typeface="Graphik Regular"/>
              </a:rPr>
              <a:t> </a:t>
            </a:r>
            <a:r>
              <a:rPr lang="en-GB" sz="800" spc="-10" dirty="0">
                <a:cs typeface="Graphik Regular"/>
              </a:rPr>
              <a:t>increase</a:t>
            </a:r>
            <a:r>
              <a:rPr lang="en-GB" sz="800" spc="-40" dirty="0">
                <a:cs typeface="Graphik Regular"/>
              </a:rPr>
              <a:t> </a:t>
            </a:r>
            <a:r>
              <a:rPr lang="en-GB" sz="800" spc="-10" dirty="0">
                <a:cs typeface="Graphik Regular"/>
              </a:rPr>
              <a:t>in</a:t>
            </a:r>
            <a:r>
              <a:rPr lang="en-GB" sz="800" spc="-40" dirty="0">
                <a:cs typeface="Graphik Regular"/>
              </a:rPr>
              <a:t> </a:t>
            </a:r>
            <a:r>
              <a:rPr lang="en-GB" sz="800" spc="-10" dirty="0">
                <a:cs typeface="Graphik Regular"/>
              </a:rPr>
              <a:t>the</a:t>
            </a:r>
            <a:r>
              <a:rPr lang="en-GB" sz="800" spc="-35" dirty="0">
                <a:cs typeface="Graphik Regular"/>
              </a:rPr>
              <a:t> </a:t>
            </a:r>
            <a:r>
              <a:rPr lang="en-GB" sz="800" spc="-10" dirty="0">
                <a:cs typeface="Graphik Regular"/>
              </a:rPr>
              <a:t>heights</a:t>
            </a:r>
            <a:r>
              <a:rPr lang="en-GB" sz="800" spc="-40" dirty="0">
                <a:cs typeface="Graphik Regular"/>
              </a:rPr>
              <a:t> </a:t>
            </a:r>
            <a:r>
              <a:rPr lang="en-GB" sz="800" spc="-10" dirty="0">
                <a:cs typeface="Graphik Regular"/>
              </a:rPr>
              <a:t>of</a:t>
            </a:r>
            <a:r>
              <a:rPr lang="en-GB" sz="800" spc="-40" dirty="0">
                <a:cs typeface="Graphik Regular"/>
              </a:rPr>
              <a:t> </a:t>
            </a:r>
            <a:r>
              <a:rPr lang="en-GB" sz="800" spc="-10" dirty="0">
                <a:cs typeface="Graphik Regular"/>
              </a:rPr>
              <a:t>buildings enabling</a:t>
            </a:r>
            <a:r>
              <a:rPr lang="en-GB" sz="800" spc="-30" dirty="0">
                <a:cs typeface="Graphik Regular"/>
              </a:rPr>
              <a:t> </a:t>
            </a:r>
            <a:r>
              <a:rPr lang="en-GB" sz="800" spc="-10" dirty="0">
                <a:cs typeface="Graphik Regular"/>
              </a:rPr>
              <a:t>more</a:t>
            </a:r>
            <a:r>
              <a:rPr lang="en-GB" sz="800" spc="-30" dirty="0">
                <a:cs typeface="Graphik Regular"/>
              </a:rPr>
              <a:t> </a:t>
            </a:r>
            <a:r>
              <a:rPr lang="en-GB" sz="800" spc="-10" dirty="0">
                <a:cs typeface="Graphik Regular"/>
              </a:rPr>
              <a:t>industrial</a:t>
            </a:r>
            <a:r>
              <a:rPr lang="en-GB" sz="800" spc="-30" dirty="0">
                <a:cs typeface="Graphik Regular"/>
              </a:rPr>
              <a:t> </a:t>
            </a:r>
            <a:r>
              <a:rPr lang="en-GB" sz="800" spc="-10" dirty="0">
                <a:cs typeface="Graphik Regular"/>
              </a:rPr>
              <a:t>space,</a:t>
            </a:r>
            <a:r>
              <a:rPr lang="en-GB" sz="800" spc="-25" dirty="0">
                <a:cs typeface="Graphik Regular"/>
              </a:rPr>
              <a:t> </a:t>
            </a:r>
            <a:r>
              <a:rPr lang="en-GB" sz="800" spc="-10" dirty="0">
                <a:cs typeface="Graphik Regular"/>
              </a:rPr>
              <a:t>peak</a:t>
            </a:r>
            <a:r>
              <a:rPr lang="en-GB" sz="800" spc="-30" dirty="0">
                <a:cs typeface="Graphik Regular"/>
              </a:rPr>
              <a:t> </a:t>
            </a:r>
            <a:r>
              <a:rPr lang="en-GB" sz="800" spc="-10" dirty="0">
                <a:cs typeface="Graphik Regular"/>
              </a:rPr>
              <a:t>time</a:t>
            </a:r>
            <a:r>
              <a:rPr lang="en-GB" sz="800" spc="-30" dirty="0">
                <a:cs typeface="Graphik Regular"/>
              </a:rPr>
              <a:t> </a:t>
            </a:r>
            <a:r>
              <a:rPr lang="en-GB" sz="800" spc="-25" dirty="0">
                <a:cs typeface="Graphik Regular"/>
              </a:rPr>
              <a:t>traffic </a:t>
            </a:r>
            <a:r>
              <a:rPr lang="en-GB" sz="800" spc="-10" dirty="0">
                <a:cs typeface="Graphik Regular"/>
              </a:rPr>
              <a:t>movements </a:t>
            </a:r>
            <a:r>
              <a:rPr lang="en-GB" sz="800" spc="-20" dirty="0">
                <a:cs typeface="Graphik Regular"/>
              </a:rPr>
              <a:t>are</a:t>
            </a:r>
            <a:r>
              <a:rPr lang="en-GB" sz="800" spc="-45" dirty="0">
                <a:cs typeface="Graphik Regular"/>
              </a:rPr>
              <a:t> </a:t>
            </a:r>
            <a:r>
              <a:rPr lang="en-GB" sz="800" spc="-10" dirty="0">
                <a:cs typeface="Graphik Regular"/>
              </a:rPr>
              <a:t>expected</a:t>
            </a:r>
            <a:r>
              <a:rPr lang="en-GB" sz="800" spc="-40" dirty="0">
                <a:cs typeface="Graphik Regular"/>
              </a:rPr>
              <a:t> </a:t>
            </a:r>
            <a:r>
              <a:rPr lang="en-GB" sz="800" spc="-10" dirty="0">
                <a:cs typeface="Graphik Regular"/>
              </a:rPr>
              <a:t>to</a:t>
            </a:r>
            <a:r>
              <a:rPr lang="en-GB" sz="800" spc="-40" dirty="0">
                <a:cs typeface="Graphik Regular"/>
              </a:rPr>
              <a:t> </a:t>
            </a:r>
            <a:r>
              <a:rPr lang="en-GB" sz="800" spc="-10" dirty="0">
                <a:cs typeface="Graphik Regular"/>
              </a:rPr>
              <a:t>remain</a:t>
            </a:r>
            <a:r>
              <a:rPr lang="en-GB" sz="800" spc="-40" dirty="0">
                <a:cs typeface="Graphik Regular"/>
              </a:rPr>
              <a:t> </a:t>
            </a:r>
            <a:r>
              <a:rPr lang="en-GB" sz="800" spc="-10" dirty="0">
                <a:cs typeface="Graphik Regular"/>
              </a:rPr>
              <a:t>static</a:t>
            </a:r>
            <a:r>
              <a:rPr lang="en-GB" sz="800" spc="-40" dirty="0">
                <a:cs typeface="Graphik Regular"/>
              </a:rPr>
              <a:t> </a:t>
            </a:r>
            <a:r>
              <a:rPr lang="en-GB" sz="800" spc="-20" dirty="0">
                <a:cs typeface="Graphik Regular"/>
              </a:rPr>
              <a:t>over</a:t>
            </a:r>
            <a:r>
              <a:rPr lang="en-GB" sz="800" spc="-40" dirty="0">
                <a:cs typeface="Graphik Regular"/>
              </a:rPr>
              <a:t> </a:t>
            </a:r>
            <a:r>
              <a:rPr lang="en-GB" sz="800" spc="-10" dirty="0">
                <a:cs typeface="Graphik Regular"/>
              </a:rPr>
              <a:t>the</a:t>
            </a:r>
            <a:r>
              <a:rPr lang="en-GB" sz="800" spc="-45" dirty="0">
                <a:cs typeface="Graphik Regular"/>
              </a:rPr>
              <a:t> </a:t>
            </a:r>
            <a:r>
              <a:rPr lang="en-GB" sz="800" spc="-10" dirty="0">
                <a:cs typeface="Graphik Regular"/>
              </a:rPr>
              <a:t>period</a:t>
            </a:r>
            <a:r>
              <a:rPr lang="en-GB" sz="800" spc="-40" dirty="0">
                <a:cs typeface="Graphik Regular"/>
              </a:rPr>
              <a:t> </a:t>
            </a:r>
            <a:r>
              <a:rPr lang="en-GB" sz="800" spc="-10" dirty="0">
                <a:cs typeface="Graphik Regular"/>
              </a:rPr>
              <a:t>of</a:t>
            </a:r>
            <a:r>
              <a:rPr lang="en-GB" sz="800" spc="-40" dirty="0">
                <a:cs typeface="Graphik Regular"/>
              </a:rPr>
              <a:t> </a:t>
            </a:r>
            <a:r>
              <a:rPr lang="en-GB" sz="800" spc="-10" dirty="0">
                <a:cs typeface="Graphik Regular"/>
              </a:rPr>
              <a:t>the</a:t>
            </a:r>
            <a:r>
              <a:rPr lang="en-GB" sz="800" spc="-40" dirty="0">
                <a:cs typeface="Graphik Regular"/>
              </a:rPr>
              <a:t> </a:t>
            </a:r>
            <a:r>
              <a:rPr lang="en-GB" sz="800" spc="-10" dirty="0">
                <a:cs typeface="Graphik Regular"/>
              </a:rPr>
              <a:t>new</a:t>
            </a:r>
            <a:r>
              <a:rPr lang="en-GB" sz="800" spc="-40" dirty="0">
                <a:cs typeface="Graphik Regular"/>
              </a:rPr>
              <a:t> </a:t>
            </a:r>
            <a:r>
              <a:rPr lang="en-GB" sz="800" spc="-20" dirty="0">
                <a:cs typeface="Graphik Regular"/>
              </a:rPr>
              <a:t>SPZ.</a:t>
            </a:r>
          </a:p>
          <a:p>
            <a:pPr marR="5080">
              <a:lnSpc>
                <a:spcPts val="960"/>
              </a:lnSpc>
              <a:spcAft>
                <a:spcPts val="600"/>
              </a:spcAft>
            </a:pPr>
            <a:r>
              <a:rPr lang="en-GB" sz="800" spc="-10" dirty="0">
                <a:cs typeface="Graphik Regular"/>
              </a:rPr>
              <a:t>The</a:t>
            </a:r>
            <a:r>
              <a:rPr lang="en-GB" sz="800" spc="-35" dirty="0">
                <a:cs typeface="Graphik Regular"/>
              </a:rPr>
              <a:t> </a:t>
            </a:r>
            <a:r>
              <a:rPr lang="en-GB" sz="800" spc="-10" dirty="0">
                <a:cs typeface="Graphik Regular"/>
              </a:rPr>
              <a:t>ability</a:t>
            </a:r>
            <a:r>
              <a:rPr lang="en-GB" sz="800" spc="-35" dirty="0">
                <a:cs typeface="Graphik Regular"/>
              </a:rPr>
              <a:t> </a:t>
            </a:r>
            <a:r>
              <a:rPr lang="en-GB" sz="800" spc="-20" dirty="0">
                <a:cs typeface="Graphik Regular"/>
              </a:rPr>
              <a:t>to</a:t>
            </a:r>
            <a:r>
              <a:rPr lang="en-GB" sz="800" spc="-35" dirty="0">
                <a:cs typeface="Graphik Regular"/>
              </a:rPr>
              <a:t> </a:t>
            </a:r>
            <a:r>
              <a:rPr lang="en-GB" sz="800" spc="-20" dirty="0">
                <a:cs typeface="Graphik Regular"/>
              </a:rPr>
              <a:t>‘cap’</a:t>
            </a:r>
            <a:r>
              <a:rPr lang="en-GB" sz="800" spc="-30" dirty="0">
                <a:cs typeface="Graphik Regular"/>
              </a:rPr>
              <a:t> </a:t>
            </a:r>
            <a:r>
              <a:rPr lang="en-GB" sz="800" spc="-10" dirty="0">
                <a:cs typeface="Graphik Regular"/>
              </a:rPr>
              <a:t>the</a:t>
            </a:r>
            <a:r>
              <a:rPr lang="en-GB" sz="800" spc="-35" dirty="0">
                <a:cs typeface="Graphik Regular"/>
              </a:rPr>
              <a:t> </a:t>
            </a:r>
            <a:r>
              <a:rPr lang="en-GB" sz="800" spc="-10" dirty="0">
                <a:cs typeface="Graphik Regular"/>
              </a:rPr>
              <a:t>number</a:t>
            </a:r>
            <a:r>
              <a:rPr lang="en-GB" sz="800" spc="-35" dirty="0">
                <a:cs typeface="Graphik Regular"/>
              </a:rPr>
              <a:t> </a:t>
            </a:r>
            <a:r>
              <a:rPr lang="en-GB" sz="800" spc="-20" dirty="0">
                <a:cs typeface="Graphik Regular"/>
              </a:rPr>
              <a:t>of</a:t>
            </a:r>
            <a:r>
              <a:rPr lang="en-GB" sz="800" spc="-35" dirty="0">
                <a:cs typeface="Graphik Regular"/>
              </a:rPr>
              <a:t> </a:t>
            </a:r>
            <a:r>
              <a:rPr lang="en-GB" sz="800" spc="-10" dirty="0">
                <a:cs typeface="Graphik Regular"/>
              </a:rPr>
              <a:t>car</a:t>
            </a:r>
            <a:r>
              <a:rPr lang="en-GB" sz="800" spc="-30" dirty="0">
                <a:cs typeface="Graphik Regular"/>
              </a:rPr>
              <a:t> </a:t>
            </a:r>
            <a:r>
              <a:rPr lang="en-GB" sz="800" spc="-10" dirty="0">
                <a:cs typeface="Graphik Regular"/>
              </a:rPr>
              <a:t>parking</a:t>
            </a:r>
            <a:r>
              <a:rPr lang="en-GB" sz="800" spc="-35" dirty="0">
                <a:cs typeface="Graphik Regular"/>
              </a:rPr>
              <a:t> </a:t>
            </a:r>
            <a:r>
              <a:rPr lang="en-GB" sz="800" spc="-10" dirty="0">
                <a:cs typeface="Graphik Regular"/>
              </a:rPr>
              <a:t>spaces</a:t>
            </a:r>
            <a:r>
              <a:rPr lang="en-GB" sz="800" spc="-35" dirty="0">
                <a:cs typeface="Graphik Regular"/>
              </a:rPr>
              <a:t> </a:t>
            </a:r>
            <a:r>
              <a:rPr lang="en-GB" sz="800" spc="-20" dirty="0">
                <a:cs typeface="Graphik Regular"/>
              </a:rPr>
              <a:t>up</a:t>
            </a:r>
            <a:r>
              <a:rPr lang="en-GB" sz="800" spc="-35" dirty="0">
                <a:cs typeface="Graphik Regular"/>
              </a:rPr>
              <a:t> </a:t>
            </a:r>
            <a:r>
              <a:rPr lang="en-GB" sz="800" spc="-20" dirty="0">
                <a:cs typeface="Graphik Regular"/>
              </a:rPr>
              <a:t>until </a:t>
            </a:r>
            <a:r>
              <a:rPr lang="en-GB" sz="800" spc="-10" dirty="0">
                <a:cs typeface="Graphik Regular"/>
              </a:rPr>
              <a:t>2034</a:t>
            </a:r>
            <a:r>
              <a:rPr lang="en-GB" sz="800" spc="-30" dirty="0">
                <a:cs typeface="Graphik Regular"/>
              </a:rPr>
              <a:t> </a:t>
            </a:r>
            <a:r>
              <a:rPr lang="en-GB" sz="800" spc="-10" dirty="0">
                <a:cs typeface="Graphik Regular"/>
              </a:rPr>
              <a:t>is</a:t>
            </a:r>
            <a:r>
              <a:rPr lang="en-GB" sz="800" spc="-25" dirty="0">
                <a:cs typeface="Graphik Regular"/>
              </a:rPr>
              <a:t> </a:t>
            </a:r>
            <a:r>
              <a:rPr lang="en-GB" sz="800" spc="-10" dirty="0">
                <a:cs typeface="Graphik Regular"/>
              </a:rPr>
              <a:t>achievable</a:t>
            </a:r>
            <a:r>
              <a:rPr lang="en-GB" sz="800" spc="-30" dirty="0">
                <a:cs typeface="Graphik Regular"/>
              </a:rPr>
              <a:t> </a:t>
            </a:r>
            <a:r>
              <a:rPr lang="en-GB" sz="800" spc="-10" dirty="0">
                <a:cs typeface="Graphik Regular"/>
              </a:rPr>
              <a:t>due</a:t>
            </a:r>
            <a:r>
              <a:rPr lang="en-GB" sz="800" spc="-25" dirty="0">
                <a:cs typeface="Graphik Regular"/>
              </a:rPr>
              <a:t> </a:t>
            </a:r>
            <a:r>
              <a:rPr lang="en-GB" sz="800" spc="-20" dirty="0">
                <a:cs typeface="Graphik Regular"/>
              </a:rPr>
              <a:t>to</a:t>
            </a:r>
            <a:r>
              <a:rPr lang="en-GB" sz="800" spc="-30" dirty="0">
                <a:cs typeface="Graphik Regular"/>
              </a:rPr>
              <a:t> </a:t>
            </a:r>
            <a:r>
              <a:rPr lang="en-GB" sz="800" spc="-10" dirty="0">
                <a:cs typeface="Graphik Regular"/>
              </a:rPr>
              <a:t>the</a:t>
            </a:r>
            <a:r>
              <a:rPr lang="en-GB" sz="800" spc="-25" dirty="0">
                <a:cs typeface="Graphik Regular"/>
              </a:rPr>
              <a:t> </a:t>
            </a:r>
            <a:r>
              <a:rPr lang="en-GB" sz="800" spc="-20" dirty="0">
                <a:cs typeface="Graphik Regular"/>
              </a:rPr>
              <a:t>changing</a:t>
            </a:r>
            <a:r>
              <a:rPr lang="en-GB" sz="800" spc="-30" dirty="0">
                <a:cs typeface="Graphik Regular"/>
              </a:rPr>
              <a:t> </a:t>
            </a:r>
            <a:r>
              <a:rPr lang="en-GB" sz="800" spc="-10" dirty="0">
                <a:cs typeface="Graphik Regular"/>
              </a:rPr>
              <a:t>occupier</a:t>
            </a:r>
            <a:r>
              <a:rPr lang="en-GB" sz="800" spc="-25" dirty="0">
                <a:cs typeface="Graphik Regular"/>
              </a:rPr>
              <a:t> </a:t>
            </a:r>
            <a:r>
              <a:rPr lang="en-GB" sz="800" spc="-20" dirty="0">
                <a:cs typeface="Graphik Regular"/>
              </a:rPr>
              <a:t>mix</a:t>
            </a:r>
            <a:r>
              <a:rPr lang="en-GB" sz="800" spc="-30" dirty="0">
                <a:cs typeface="Graphik Regular"/>
              </a:rPr>
              <a:t> </a:t>
            </a:r>
            <a:r>
              <a:rPr lang="en-GB" sz="800" spc="-10" dirty="0">
                <a:cs typeface="Graphik Regular"/>
              </a:rPr>
              <a:t>driven </a:t>
            </a:r>
            <a:r>
              <a:rPr lang="en-GB" sz="800" spc="-20" dirty="0">
                <a:cs typeface="Graphik Regular"/>
              </a:rPr>
              <a:t>by</a:t>
            </a:r>
            <a:r>
              <a:rPr lang="en-GB" sz="800" spc="-25" dirty="0">
                <a:cs typeface="Graphik Regular"/>
              </a:rPr>
              <a:t> </a:t>
            </a:r>
            <a:r>
              <a:rPr lang="en-GB" sz="800" spc="-20" dirty="0">
                <a:cs typeface="Graphik Regular"/>
              </a:rPr>
              <a:t>market</a:t>
            </a:r>
            <a:r>
              <a:rPr lang="en-GB" sz="800" spc="-25" dirty="0">
                <a:cs typeface="Graphik Regular"/>
              </a:rPr>
              <a:t> </a:t>
            </a:r>
            <a:r>
              <a:rPr lang="en-GB" sz="800" spc="-10" dirty="0">
                <a:cs typeface="Graphik Regular"/>
              </a:rPr>
              <a:t>demands.</a:t>
            </a:r>
          </a:p>
          <a:p>
            <a:pPr marR="5080">
              <a:lnSpc>
                <a:spcPts val="960"/>
              </a:lnSpc>
              <a:spcAft>
                <a:spcPts val="600"/>
              </a:spcAft>
            </a:pPr>
            <a:r>
              <a:rPr lang="en-GB" sz="800" spc="-10" dirty="0">
                <a:cs typeface="Graphik Regular"/>
              </a:rPr>
              <a:t>Demand</a:t>
            </a:r>
            <a:r>
              <a:rPr lang="en-GB" sz="800" spc="-40" dirty="0">
                <a:cs typeface="Graphik Regular"/>
              </a:rPr>
              <a:t> </a:t>
            </a:r>
            <a:r>
              <a:rPr lang="en-GB" sz="800" spc="-20" dirty="0">
                <a:cs typeface="Graphik Regular"/>
              </a:rPr>
              <a:t>for</a:t>
            </a:r>
            <a:r>
              <a:rPr lang="en-GB" sz="800" spc="-35" dirty="0">
                <a:cs typeface="Graphik Regular"/>
              </a:rPr>
              <a:t> </a:t>
            </a:r>
            <a:r>
              <a:rPr lang="en-GB" sz="800" spc="-20" dirty="0">
                <a:cs typeface="Graphik Regular"/>
              </a:rPr>
              <a:t>office</a:t>
            </a:r>
            <a:r>
              <a:rPr lang="en-GB" sz="800" spc="-40" dirty="0">
                <a:cs typeface="Graphik Regular"/>
              </a:rPr>
              <a:t> </a:t>
            </a:r>
            <a:r>
              <a:rPr lang="en-GB" sz="800" spc="-10" dirty="0">
                <a:cs typeface="Graphik Regular"/>
              </a:rPr>
              <a:t>space,</a:t>
            </a:r>
            <a:r>
              <a:rPr lang="en-GB" sz="800" spc="-35" dirty="0">
                <a:cs typeface="Graphik Regular"/>
              </a:rPr>
              <a:t> </a:t>
            </a:r>
            <a:r>
              <a:rPr lang="en-GB" sz="800" spc="-10" dirty="0">
                <a:cs typeface="Graphik Regular"/>
              </a:rPr>
              <a:t>for</a:t>
            </a:r>
            <a:r>
              <a:rPr lang="en-GB" sz="800" spc="-40" dirty="0">
                <a:cs typeface="Graphik Regular"/>
              </a:rPr>
              <a:t> </a:t>
            </a:r>
            <a:r>
              <a:rPr lang="en-GB" sz="800" spc="-10" dirty="0">
                <a:cs typeface="Graphik Regular"/>
              </a:rPr>
              <a:t>example,</a:t>
            </a:r>
            <a:r>
              <a:rPr lang="en-GB" sz="800" spc="-35" dirty="0">
                <a:cs typeface="Graphik Regular"/>
              </a:rPr>
              <a:t> </a:t>
            </a:r>
            <a:r>
              <a:rPr lang="en-GB" sz="800" spc="-10" dirty="0">
                <a:cs typeface="Graphik Regular"/>
              </a:rPr>
              <a:t>in</a:t>
            </a:r>
            <a:r>
              <a:rPr lang="en-GB" sz="800" spc="-40" dirty="0">
                <a:cs typeface="Graphik Regular"/>
              </a:rPr>
              <a:t> </a:t>
            </a:r>
            <a:r>
              <a:rPr lang="en-GB" sz="800" spc="-20" dirty="0">
                <a:cs typeface="Graphik Regular"/>
              </a:rPr>
              <a:t>‘out</a:t>
            </a:r>
            <a:r>
              <a:rPr lang="en-GB" sz="800" spc="-35" dirty="0">
                <a:cs typeface="Graphik Regular"/>
              </a:rPr>
              <a:t> </a:t>
            </a:r>
            <a:r>
              <a:rPr lang="en-GB" sz="800" spc="-10" dirty="0">
                <a:cs typeface="Graphik Regular"/>
              </a:rPr>
              <a:t>of</a:t>
            </a:r>
            <a:r>
              <a:rPr lang="en-GB" sz="800" spc="-35" dirty="0">
                <a:cs typeface="Graphik Regular"/>
              </a:rPr>
              <a:t> </a:t>
            </a:r>
            <a:r>
              <a:rPr lang="en-GB" sz="800" spc="-20" dirty="0">
                <a:cs typeface="Graphik Regular"/>
              </a:rPr>
              <a:t>town’ </a:t>
            </a:r>
            <a:r>
              <a:rPr lang="en-GB" sz="800" spc="-10" dirty="0">
                <a:cs typeface="Graphik Regular"/>
              </a:rPr>
              <a:t>locations,</a:t>
            </a:r>
            <a:r>
              <a:rPr lang="en-GB" sz="800" spc="-35" dirty="0">
                <a:cs typeface="Graphik Regular"/>
              </a:rPr>
              <a:t> </a:t>
            </a:r>
            <a:r>
              <a:rPr lang="en-GB" sz="800" spc="-10" dirty="0">
                <a:cs typeface="Graphik Regular"/>
              </a:rPr>
              <a:t>such</a:t>
            </a:r>
            <a:r>
              <a:rPr lang="en-GB" sz="800" spc="-30" dirty="0">
                <a:cs typeface="Graphik Regular"/>
              </a:rPr>
              <a:t> </a:t>
            </a:r>
            <a:r>
              <a:rPr lang="en-GB" sz="800" spc="-10" dirty="0">
                <a:cs typeface="Graphik Regular"/>
              </a:rPr>
              <a:t>as</a:t>
            </a:r>
            <a:r>
              <a:rPr lang="en-GB" sz="800" spc="-30" dirty="0">
                <a:cs typeface="Graphik Regular"/>
              </a:rPr>
              <a:t> </a:t>
            </a:r>
            <a:r>
              <a:rPr lang="en-GB" sz="800" spc="-10" dirty="0">
                <a:cs typeface="Graphik Regular"/>
              </a:rPr>
              <a:t>Slough</a:t>
            </a:r>
            <a:r>
              <a:rPr lang="en-GB" sz="800" spc="-30" dirty="0">
                <a:cs typeface="Graphik Regular"/>
              </a:rPr>
              <a:t> </a:t>
            </a:r>
            <a:r>
              <a:rPr lang="en-GB" sz="800" spc="-25" dirty="0">
                <a:cs typeface="Graphik Regular"/>
              </a:rPr>
              <a:t>Trading</a:t>
            </a:r>
            <a:r>
              <a:rPr lang="en-GB" sz="800" spc="-30" dirty="0">
                <a:cs typeface="Graphik Regular"/>
              </a:rPr>
              <a:t> </a:t>
            </a:r>
            <a:r>
              <a:rPr lang="en-GB" sz="800" spc="-10" dirty="0">
                <a:cs typeface="Graphik Regular"/>
              </a:rPr>
              <a:t>Estate,</a:t>
            </a:r>
            <a:r>
              <a:rPr lang="en-GB" sz="800" spc="-30" dirty="0">
                <a:cs typeface="Graphik Regular"/>
              </a:rPr>
              <a:t> </a:t>
            </a:r>
            <a:r>
              <a:rPr lang="en-GB" sz="800" spc="-10" dirty="0">
                <a:cs typeface="Graphik Regular"/>
              </a:rPr>
              <a:t>is</a:t>
            </a:r>
            <a:r>
              <a:rPr lang="en-GB" sz="800" spc="-35" dirty="0">
                <a:cs typeface="Graphik Regular"/>
              </a:rPr>
              <a:t> </a:t>
            </a:r>
            <a:r>
              <a:rPr lang="en-GB" sz="800" spc="-10" dirty="0">
                <a:cs typeface="Graphik Regular"/>
              </a:rPr>
              <a:t>falling.</a:t>
            </a:r>
            <a:r>
              <a:rPr lang="en-GB" sz="800" spc="-30" dirty="0">
                <a:cs typeface="Graphik Regular"/>
              </a:rPr>
              <a:t> </a:t>
            </a:r>
            <a:r>
              <a:rPr lang="en-GB" sz="800" spc="-20" dirty="0">
                <a:cs typeface="Graphik Regular"/>
              </a:rPr>
              <a:t>Over</a:t>
            </a:r>
            <a:br>
              <a:rPr lang="en-GB" sz="800" spc="-20" dirty="0">
                <a:cs typeface="Graphik Regular"/>
              </a:rPr>
            </a:br>
            <a:r>
              <a:rPr lang="en-GB" sz="800" spc="-10" dirty="0">
                <a:cs typeface="Graphik Regular"/>
              </a:rPr>
              <a:t>the</a:t>
            </a:r>
            <a:r>
              <a:rPr lang="en-GB" sz="800" spc="-45" dirty="0">
                <a:cs typeface="Graphik Regular"/>
              </a:rPr>
              <a:t> </a:t>
            </a:r>
            <a:r>
              <a:rPr lang="en-GB" sz="800" spc="-10" dirty="0">
                <a:cs typeface="Graphik Regular"/>
              </a:rPr>
              <a:t>last</a:t>
            </a:r>
            <a:r>
              <a:rPr lang="en-GB" sz="800" spc="-45" dirty="0">
                <a:cs typeface="Graphik Regular"/>
              </a:rPr>
              <a:t> </a:t>
            </a:r>
            <a:r>
              <a:rPr lang="en-GB" sz="800" spc="-10" dirty="0">
                <a:cs typeface="Graphik Regular"/>
              </a:rPr>
              <a:t>5 –10</a:t>
            </a:r>
            <a:r>
              <a:rPr lang="en-GB" sz="800" spc="-45" dirty="0">
                <a:cs typeface="Graphik Regular"/>
              </a:rPr>
              <a:t> </a:t>
            </a:r>
            <a:r>
              <a:rPr lang="en-GB" sz="800" spc="-10" dirty="0">
                <a:cs typeface="Graphik Regular"/>
              </a:rPr>
              <a:t>years,</a:t>
            </a:r>
            <a:r>
              <a:rPr lang="en-GB" sz="800" spc="-45" dirty="0">
                <a:cs typeface="Graphik Regular"/>
              </a:rPr>
              <a:t> </a:t>
            </a:r>
            <a:r>
              <a:rPr lang="en-GB" sz="800" spc="-10" dirty="0">
                <a:cs typeface="Graphik Regular"/>
              </a:rPr>
              <a:t>there</a:t>
            </a:r>
            <a:r>
              <a:rPr lang="en-GB" sz="800" spc="-45" dirty="0">
                <a:cs typeface="Graphik Regular"/>
              </a:rPr>
              <a:t> </a:t>
            </a:r>
            <a:r>
              <a:rPr lang="en-GB" sz="800" spc="-10" dirty="0">
                <a:cs typeface="Graphik Regular"/>
              </a:rPr>
              <a:t>has</a:t>
            </a:r>
            <a:r>
              <a:rPr lang="en-GB" sz="800" spc="-40" dirty="0">
                <a:cs typeface="Graphik Regular"/>
              </a:rPr>
              <a:t> </a:t>
            </a:r>
            <a:r>
              <a:rPr lang="en-GB" sz="800" spc="-10" dirty="0">
                <a:cs typeface="Graphik Regular"/>
              </a:rPr>
              <a:t>been</a:t>
            </a:r>
            <a:r>
              <a:rPr lang="en-GB" sz="800" spc="-45" dirty="0">
                <a:cs typeface="Graphik Regular"/>
              </a:rPr>
              <a:t> </a:t>
            </a:r>
            <a:r>
              <a:rPr lang="en-GB" sz="800" spc="-10" dirty="0">
                <a:cs typeface="Graphik Regular"/>
              </a:rPr>
              <a:t>a</a:t>
            </a:r>
            <a:r>
              <a:rPr lang="en-GB" sz="800" spc="-45" dirty="0">
                <a:cs typeface="Graphik Regular"/>
              </a:rPr>
              <a:t> </a:t>
            </a:r>
            <a:r>
              <a:rPr lang="en-GB" sz="800" spc="-10" dirty="0">
                <a:cs typeface="Graphik Regular"/>
              </a:rPr>
              <a:t>steady</a:t>
            </a:r>
            <a:r>
              <a:rPr lang="en-GB" sz="800" spc="-45" dirty="0">
                <a:cs typeface="Graphik Regular"/>
              </a:rPr>
              <a:t> </a:t>
            </a:r>
            <a:r>
              <a:rPr lang="en-GB" sz="800" spc="-10" dirty="0">
                <a:cs typeface="Graphik Regular"/>
              </a:rPr>
              <a:t>exit</a:t>
            </a:r>
            <a:r>
              <a:rPr lang="en-GB" sz="800" spc="-45" dirty="0">
                <a:cs typeface="Graphik Regular"/>
              </a:rPr>
              <a:t> </a:t>
            </a:r>
            <a:r>
              <a:rPr lang="en-GB" sz="800" spc="-10" dirty="0">
                <a:cs typeface="Graphik Regular"/>
              </a:rPr>
              <a:t>of</a:t>
            </a:r>
            <a:r>
              <a:rPr lang="en-GB" sz="800" spc="-40" dirty="0">
                <a:cs typeface="Graphik Regular"/>
              </a:rPr>
              <a:t> </a:t>
            </a:r>
            <a:r>
              <a:rPr lang="en-GB" sz="800" spc="-10" dirty="0">
                <a:cs typeface="Graphik Regular"/>
              </a:rPr>
              <a:t>office occupiers</a:t>
            </a:r>
            <a:r>
              <a:rPr lang="en-GB" sz="800" spc="-40" dirty="0">
                <a:cs typeface="Graphik Regular"/>
              </a:rPr>
              <a:t> </a:t>
            </a:r>
            <a:r>
              <a:rPr lang="en-GB" sz="800" spc="-10" dirty="0">
                <a:cs typeface="Graphik Regular"/>
              </a:rPr>
              <a:t>on</a:t>
            </a:r>
            <a:r>
              <a:rPr lang="en-GB" sz="800" spc="-40" dirty="0">
                <a:cs typeface="Graphik Regular"/>
              </a:rPr>
              <a:t> </a:t>
            </a:r>
            <a:r>
              <a:rPr lang="en-GB" sz="800" spc="-10" dirty="0">
                <a:cs typeface="Graphik Regular"/>
              </a:rPr>
              <a:t>the</a:t>
            </a:r>
            <a:r>
              <a:rPr lang="en-GB" sz="800" spc="-40" dirty="0">
                <a:cs typeface="Graphik Regular"/>
              </a:rPr>
              <a:t> </a:t>
            </a:r>
            <a:r>
              <a:rPr lang="en-GB" sz="800" spc="-10" dirty="0">
                <a:cs typeface="Graphik Regular"/>
              </a:rPr>
              <a:t>Estate</a:t>
            </a:r>
            <a:r>
              <a:rPr lang="en-GB" sz="800" spc="-40" dirty="0">
                <a:cs typeface="Graphik Regular"/>
              </a:rPr>
              <a:t> </a:t>
            </a:r>
            <a:r>
              <a:rPr lang="en-GB" sz="800" spc="-10" dirty="0">
                <a:cs typeface="Graphik Regular"/>
              </a:rPr>
              <a:t>and</a:t>
            </a:r>
            <a:r>
              <a:rPr lang="en-GB" sz="800" spc="-35" dirty="0">
                <a:cs typeface="Graphik Regular"/>
              </a:rPr>
              <a:t> </a:t>
            </a:r>
            <a:r>
              <a:rPr lang="en-GB" sz="800" spc="-10" dirty="0">
                <a:cs typeface="Graphik Regular"/>
              </a:rPr>
              <a:t>along</a:t>
            </a:r>
            <a:r>
              <a:rPr lang="en-GB" sz="800" spc="-40" dirty="0">
                <a:cs typeface="Graphik Regular"/>
              </a:rPr>
              <a:t> </a:t>
            </a:r>
            <a:r>
              <a:rPr lang="en-GB" sz="800" spc="-10" dirty="0">
                <a:cs typeface="Graphik Regular"/>
              </a:rPr>
              <a:t>the</a:t>
            </a:r>
            <a:r>
              <a:rPr lang="en-GB" sz="800" spc="-40" dirty="0">
                <a:cs typeface="Graphik Regular"/>
              </a:rPr>
              <a:t> </a:t>
            </a:r>
            <a:r>
              <a:rPr lang="en-GB" sz="800" spc="-10" dirty="0">
                <a:cs typeface="Graphik Regular"/>
              </a:rPr>
              <a:t>Bath</a:t>
            </a:r>
            <a:r>
              <a:rPr lang="en-GB" sz="800" spc="-40" dirty="0">
                <a:cs typeface="Graphik Regular"/>
              </a:rPr>
              <a:t> </a:t>
            </a:r>
            <a:r>
              <a:rPr lang="en-GB" sz="800" spc="-10" dirty="0">
                <a:cs typeface="Graphik Regular"/>
              </a:rPr>
              <a:t>Road</a:t>
            </a:r>
            <a:r>
              <a:rPr lang="en-GB" sz="800" spc="-40" dirty="0">
                <a:cs typeface="Graphik Regular"/>
              </a:rPr>
              <a:t> </a:t>
            </a:r>
            <a:r>
              <a:rPr lang="en-GB" sz="800" spc="-25" dirty="0">
                <a:cs typeface="Graphik Regular"/>
              </a:rPr>
              <a:t>as</a:t>
            </a:r>
            <a:r>
              <a:rPr lang="en-GB" sz="800" spc="-10" dirty="0">
                <a:cs typeface="Graphik Regular"/>
              </a:rPr>
              <a:t> companies</a:t>
            </a:r>
            <a:r>
              <a:rPr lang="en-GB" sz="800" spc="-30" dirty="0">
                <a:cs typeface="Graphik Regular"/>
              </a:rPr>
              <a:t> </a:t>
            </a:r>
            <a:r>
              <a:rPr lang="en-GB" sz="800" spc="-10" dirty="0">
                <a:cs typeface="Graphik Regular"/>
              </a:rPr>
              <a:t>seek</a:t>
            </a:r>
            <a:r>
              <a:rPr lang="en-GB" sz="800" spc="-30" dirty="0">
                <a:cs typeface="Graphik Regular"/>
              </a:rPr>
              <a:t> </a:t>
            </a:r>
            <a:r>
              <a:rPr lang="en-GB" sz="800" spc="-10" dirty="0">
                <a:cs typeface="Graphik Regular"/>
              </a:rPr>
              <a:t>to</a:t>
            </a:r>
            <a:r>
              <a:rPr lang="en-GB" sz="800" spc="-30" dirty="0">
                <a:cs typeface="Graphik Regular"/>
              </a:rPr>
              <a:t> </a:t>
            </a:r>
            <a:r>
              <a:rPr lang="en-GB" sz="800" spc="-10" dirty="0">
                <a:cs typeface="Graphik Regular"/>
              </a:rPr>
              <a:t>consolidate</a:t>
            </a:r>
            <a:r>
              <a:rPr lang="en-GB" sz="800" spc="-30" dirty="0">
                <a:cs typeface="Graphik Regular"/>
              </a:rPr>
              <a:t> </a:t>
            </a:r>
            <a:r>
              <a:rPr lang="en-GB" sz="800" spc="-10" dirty="0">
                <a:cs typeface="Graphik Regular"/>
              </a:rPr>
              <a:t>their</a:t>
            </a:r>
            <a:r>
              <a:rPr lang="en-GB" sz="800" spc="-30" dirty="0">
                <a:cs typeface="Graphik Regular"/>
              </a:rPr>
              <a:t> </a:t>
            </a:r>
            <a:r>
              <a:rPr lang="en-GB" sz="800" spc="-10" dirty="0">
                <a:cs typeface="Graphik Regular"/>
              </a:rPr>
              <a:t>business,</a:t>
            </a:r>
            <a:r>
              <a:rPr lang="en-GB" sz="800" spc="-25" dirty="0">
                <a:cs typeface="Graphik Regular"/>
              </a:rPr>
              <a:t> </a:t>
            </a:r>
            <a:r>
              <a:rPr lang="en-GB" sz="800" spc="-10" dirty="0">
                <a:cs typeface="Graphik Regular"/>
              </a:rPr>
              <a:t>improve productivity</a:t>
            </a:r>
            <a:r>
              <a:rPr lang="en-GB" sz="800" spc="-30" dirty="0">
                <a:cs typeface="Graphik Regular"/>
              </a:rPr>
              <a:t> </a:t>
            </a:r>
            <a:r>
              <a:rPr lang="en-GB" sz="800" spc="-10" dirty="0">
                <a:cs typeface="Graphik Regular"/>
              </a:rPr>
              <a:t>and</a:t>
            </a:r>
            <a:r>
              <a:rPr lang="en-GB" sz="800" spc="-25" dirty="0">
                <a:cs typeface="Graphik Regular"/>
              </a:rPr>
              <a:t> </a:t>
            </a:r>
            <a:r>
              <a:rPr lang="en-GB" sz="800" spc="-20" dirty="0">
                <a:cs typeface="Graphik Regular"/>
              </a:rPr>
              <a:t>drive</a:t>
            </a:r>
            <a:r>
              <a:rPr lang="en-GB" sz="800" spc="-25" dirty="0">
                <a:cs typeface="Graphik Regular"/>
              </a:rPr>
              <a:t> </a:t>
            </a:r>
            <a:r>
              <a:rPr lang="en-GB" sz="800" spc="-10" dirty="0">
                <a:cs typeface="Graphik Regular"/>
              </a:rPr>
              <a:t>cost</a:t>
            </a:r>
            <a:r>
              <a:rPr lang="en-GB" sz="800" spc="-25" dirty="0">
                <a:cs typeface="Graphik Regular"/>
              </a:rPr>
              <a:t> </a:t>
            </a:r>
            <a:r>
              <a:rPr lang="en-GB" sz="800" spc="-10" dirty="0">
                <a:cs typeface="Graphik Regular"/>
              </a:rPr>
              <a:t>savings,</a:t>
            </a:r>
            <a:r>
              <a:rPr lang="en-GB" sz="800" spc="-25" dirty="0">
                <a:cs typeface="Graphik Regular"/>
              </a:rPr>
              <a:t> </a:t>
            </a:r>
            <a:r>
              <a:rPr lang="en-GB" sz="800" spc="-10" dirty="0">
                <a:cs typeface="Graphik Regular"/>
              </a:rPr>
              <a:t>whilst</a:t>
            </a:r>
            <a:r>
              <a:rPr lang="en-GB" sz="800" spc="-25" dirty="0">
                <a:cs typeface="Graphik Regular"/>
              </a:rPr>
              <a:t> </a:t>
            </a:r>
            <a:r>
              <a:rPr lang="en-GB" sz="800" spc="-10" dirty="0">
                <a:cs typeface="Graphik Regular"/>
              </a:rPr>
              <a:t>identifying destinations</a:t>
            </a:r>
            <a:r>
              <a:rPr lang="en-GB" sz="800" spc="-30" dirty="0">
                <a:cs typeface="Graphik Regular"/>
              </a:rPr>
              <a:t> </a:t>
            </a:r>
            <a:r>
              <a:rPr lang="en-GB" sz="800" spc="-10" dirty="0">
                <a:cs typeface="Graphik Regular"/>
              </a:rPr>
              <a:t>which</a:t>
            </a:r>
            <a:r>
              <a:rPr lang="en-GB" sz="800" spc="-35" dirty="0">
                <a:cs typeface="Graphik Regular"/>
              </a:rPr>
              <a:t> </a:t>
            </a:r>
            <a:r>
              <a:rPr lang="en-GB" sz="800" spc="-25" dirty="0">
                <a:cs typeface="Graphik Regular"/>
              </a:rPr>
              <a:t>offer</a:t>
            </a:r>
            <a:r>
              <a:rPr lang="en-GB" sz="800" spc="-30" dirty="0">
                <a:cs typeface="Graphik Regular"/>
              </a:rPr>
              <a:t> </a:t>
            </a:r>
            <a:r>
              <a:rPr lang="en-GB" sz="800" spc="-10" dirty="0">
                <a:cs typeface="Graphik Regular"/>
              </a:rPr>
              <a:t>excellent</a:t>
            </a:r>
            <a:r>
              <a:rPr lang="en-GB" sz="800" spc="-30" dirty="0">
                <a:cs typeface="Graphik Regular"/>
              </a:rPr>
              <a:t> </a:t>
            </a:r>
            <a:r>
              <a:rPr lang="en-GB" sz="800" spc="-10" dirty="0">
                <a:cs typeface="Graphik Regular"/>
              </a:rPr>
              <a:t>public</a:t>
            </a:r>
            <a:r>
              <a:rPr lang="en-GB" sz="800" spc="-30" dirty="0">
                <a:cs typeface="Graphik Regular"/>
              </a:rPr>
              <a:t> </a:t>
            </a:r>
            <a:r>
              <a:rPr lang="en-GB" sz="800" spc="-10" dirty="0">
                <a:cs typeface="Graphik Regular"/>
              </a:rPr>
              <a:t>transport</a:t>
            </a:r>
            <a:r>
              <a:rPr lang="en-GB" sz="800" spc="-30" dirty="0">
                <a:cs typeface="Graphik Regular"/>
              </a:rPr>
              <a:t> </a:t>
            </a:r>
            <a:r>
              <a:rPr lang="en-GB" sz="800" spc="-20" dirty="0">
                <a:cs typeface="Graphik Regular"/>
              </a:rPr>
              <a:t>links </a:t>
            </a:r>
            <a:br>
              <a:rPr lang="en-GB" sz="800" spc="-20" dirty="0">
                <a:cs typeface="Graphik Regular"/>
              </a:rPr>
            </a:br>
            <a:r>
              <a:rPr lang="en-GB" sz="800" spc="-10" dirty="0">
                <a:cs typeface="Graphik Regular"/>
              </a:rPr>
              <a:t>and</a:t>
            </a:r>
            <a:r>
              <a:rPr lang="en-GB" sz="800" spc="-25" dirty="0">
                <a:cs typeface="Graphik Regular"/>
              </a:rPr>
              <a:t> </a:t>
            </a:r>
            <a:r>
              <a:rPr lang="en-GB" sz="800" spc="-20" dirty="0">
                <a:cs typeface="Graphik Regular"/>
              </a:rPr>
              <a:t>high</a:t>
            </a:r>
            <a:r>
              <a:rPr lang="en-GB" sz="800" spc="-25" dirty="0">
                <a:cs typeface="Graphik Regular"/>
              </a:rPr>
              <a:t> </a:t>
            </a:r>
            <a:r>
              <a:rPr lang="en-GB" sz="800" spc="-10" dirty="0">
                <a:cs typeface="Graphik Regular"/>
              </a:rPr>
              <a:t>levels</a:t>
            </a:r>
            <a:r>
              <a:rPr lang="en-GB" sz="800" spc="-25" dirty="0">
                <a:cs typeface="Graphik Regular"/>
              </a:rPr>
              <a:t> </a:t>
            </a:r>
            <a:r>
              <a:rPr lang="en-GB" sz="800" spc="-10" dirty="0">
                <a:cs typeface="Graphik Regular"/>
              </a:rPr>
              <a:t>of</a:t>
            </a:r>
            <a:r>
              <a:rPr lang="en-GB" sz="800" spc="-25" dirty="0">
                <a:cs typeface="Graphik Regular"/>
              </a:rPr>
              <a:t> </a:t>
            </a:r>
            <a:r>
              <a:rPr lang="en-GB" sz="800" spc="-10" dirty="0">
                <a:cs typeface="Graphik Regular"/>
              </a:rPr>
              <a:t>local</a:t>
            </a:r>
            <a:r>
              <a:rPr lang="en-GB" sz="800" spc="-25" dirty="0">
                <a:cs typeface="Graphik Regular"/>
              </a:rPr>
              <a:t> </a:t>
            </a:r>
            <a:r>
              <a:rPr lang="en-GB" sz="800" spc="-10" dirty="0">
                <a:cs typeface="Graphik Regular"/>
              </a:rPr>
              <a:t>amenities.</a:t>
            </a:r>
            <a:r>
              <a:rPr lang="en-GB" sz="800" spc="-25" dirty="0">
                <a:cs typeface="Graphik Regular"/>
              </a:rPr>
              <a:t> </a:t>
            </a:r>
            <a:r>
              <a:rPr lang="en-GB" sz="800" spc="-10" dirty="0">
                <a:cs typeface="Graphik Regular"/>
              </a:rPr>
              <a:t>Major</a:t>
            </a:r>
            <a:r>
              <a:rPr lang="en-GB" sz="800" spc="-25" dirty="0">
                <a:cs typeface="Graphik Regular"/>
              </a:rPr>
              <a:t> </a:t>
            </a:r>
            <a:r>
              <a:rPr lang="en-GB" sz="800" spc="-20" dirty="0">
                <a:cs typeface="Graphik Regular"/>
              </a:rPr>
              <a:t>employers</a:t>
            </a:r>
            <a:r>
              <a:rPr lang="en-GB" sz="800" spc="-25" dirty="0">
                <a:cs typeface="Graphik Regular"/>
              </a:rPr>
              <a:t> </a:t>
            </a:r>
            <a:r>
              <a:rPr lang="en-GB" sz="800" spc="-10" dirty="0">
                <a:cs typeface="Graphik Regular"/>
              </a:rPr>
              <a:t>such</a:t>
            </a:r>
            <a:r>
              <a:rPr lang="en-GB" sz="800" spc="-25" dirty="0">
                <a:cs typeface="Graphik Regular"/>
              </a:rPr>
              <a:t> as</a:t>
            </a:r>
            <a:r>
              <a:rPr lang="en-GB" sz="800" spc="-20" dirty="0">
                <a:cs typeface="Graphik Regular"/>
              </a:rPr>
              <a:t> LG,</a:t>
            </a:r>
            <a:r>
              <a:rPr lang="en-GB" sz="800" spc="-35" dirty="0">
                <a:cs typeface="Graphik Regular"/>
              </a:rPr>
              <a:t> </a:t>
            </a:r>
            <a:r>
              <a:rPr lang="en-GB" sz="800" spc="-10" dirty="0">
                <a:cs typeface="Graphik Regular"/>
              </a:rPr>
              <a:t>Ipsen,</a:t>
            </a:r>
            <a:r>
              <a:rPr lang="en-GB" sz="800" spc="-35" dirty="0">
                <a:cs typeface="Graphik Regular"/>
              </a:rPr>
              <a:t> </a:t>
            </a:r>
            <a:r>
              <a:rPr lang="en-GB" sz="800" spc="-10" dirty="0">
                <a:cs typeface="Graphik Regular"/>
              </a:rPr>
              <a:t>Black</a:t>
            </a:r>
            <a:r>
              <a:rPr lang="en-GB" sz="800" spc="-35" dirty="0">
                <a:cs typeface="Graphik Regular"/>
              </a:rPr>
              <a:t> </a:t>
            </a:r>
            <a:r>
              <a:rPr lang="en-GB" sz="800" spc="-10" dirty="0">
                <a:cs typeface="Graphik Regular"/>
              </a:rPr>
              <a:t>&amp;</a:t>
            </a:r>
            <a:r>
              <a:rPr lang="en-GB" sz="800" spc="-35" dirty="0">
                <a:cs typeface="Graphik Regular"/>
              </a:rPr>
              <a:t> </a:t>
            </a:r>
            <a:r>
              <a:rPr lang="en-GB" sz="800" spc="-20" dirty="0">
                <a:cs typeface="Graphik Regular"/>
              </a:rPr>
              <a:t>Decker,</a:t>
            </a:r>
            <a:r>
              <a:rPr lang="en-GB" sz="800" spc="-30" dirty="0">
                <a:cs typeface="Graphik Regular"/>
              </a:rPr>
              <a:t> </a:t>
            </a:r>
            <a:r>
              <a:rPr lang="en-GB" sz="800" spc="-10" dirty="0">
                <a:cs typeface="Graphik Regular"/>
              </a:rPr>
              <a:t>and</a:t>
            </a:r>
            <a:r>
              <a:rPr lang="en-GB" sz="800" spc="-35" dirty="0">
                <a:cs typeface="Graphik Regular"/>
              </a:rPr>
              <a:t> </a:t>
            </a:r>
            <a:r>
              <a:rPr lang="en-GB" sz="800" spc="-10" dirty="0">
                <a:cs typeface="Graphik Regular"/>
              </a:rPr>
              <a:t>Research</a:t>
            </a:r>
            <a:r>
              <a:rPr lang="en-GB" sz="800" spc="-35" dirty="0">
                <a:cs typeface="Graphik Regular"/>
              </a:rPr>
              <a:t> </a:t>
            </a:r>
            <a:r>
              <a:rPr lang="en-GB" sz="800" spc="-10" dirty="0">
                <a:cs typeface="Graphik Regular"/>
              </a:rPr>
              <a:t>in</a:t>
            </a:r>
            <a:r>
              <a:rPr lang="en-GB" sz="800" spc="-35" dirty="0">
                <a:cs typeface="Graphik Regular"/>
              </a:rPr>
              <a:t> </a:t>
            </a:r>
            <a:r>
              <a:rPr lang="en-GB" sz="800" spc="-10" dirty="0">
                <a:cs typeface="Graphik Regular"/>
              </a:rPr>
              <a:t>Motion</a:t>
            </a:r>
            <a:r>
              <a:rPr lang="en-GB" sz="800" spc="-35" dirty="0">
                <a:cs typeface="Graphik Regular"/>
              </a:rPr>
              <a:t> </a:t>
            </a:r>
            <a:r>
              <a:rPr lang="en-GB" sz="800" spc="-20" dirty="0">
                <a:cs typeface="Graphik Regular"/>
              </a:rPr>
              <a:t>have</a:t>
            </a:r>
            <a:r>
              <a:rPr lang="en-GB" sz="800" spc="-30" dirty="0">
                <a:cs typeface="Graphik Regular"/>
              </a:rPr>
              <a:t> </a:t>
            </a:r>
            <a:r>
              <a:rPr lang="en-GB" sz="800" spc="-25" dirty="0">
                <a:cs typeface="Graphik Regular"/>
              </a:rPr>
              <a:t>all</a:t>
            </a:r>
            <a:r>
              <a:rPr lang="en-GB" sz="800" spc="-10" dirty="0">
                <a:cs typeface="Graphik Regular"/>
              </a:rPr>
              <a:t> departed</a:t>
            </a:r>
            <a:r>
              <a:rPr lang="en-GB" sz="800" spc="-35" dirty="0">
                <a:cs typeface="Graphik Regular"/>
              </a:rPr>
              <a:t> </a:t>
            </a:r>
            <a:r>
              <a:rPr lang="en-GB" sz="800" spc="-10" dirty="0">
                <a:cs typeface="Graphik Regular"/>
              </a:rPr>
              <a:t>the</a:t>
            </a:r>
            <a:r>
              <a:rPr lang="en-GB" sz="800" spc="-35" dirty="0">
                <a:cs typeface="Graphik Regular"/>
              </a:rPr>
              <a:t> </a:t>
            </a:r>
            <a:r>
              <a:rPr lang="en-GB" sz="800" spc="-10" dirty="0">
                <a:cs typeface="Graphik Regular"/>
              </a:rPr>
              <a:t>Estate</a:t>
            </a:r>
            <a:r>
              <a:rPr lang="en-GB" sz="800" spc="-35" dirty="0">
                <a:cs typeface="Graphik Regular"/>
              </a:rPr>
              <a:t> </a:t>
            </a:r>
            <a:r>
              <a:rPr lang="en-GB" sz="800" spc="-10" dirty="0">
                <a:cs typeface="Graphik Regular"/>
              </a:rPr>
              <a:t>whilst</a:t>
            </a:r>
            <a:r>
              <a:rPr lang="en-GB" sz="800" spc="-35" dirty="0">
                <a:cs typeface="Graphik Regular"/>
              </a:rPr>
              <a:t> </a:t>
            </a:r>
            <a:r>
              <a:rPr lang="en-GB" sz="800" spc="-10" dirty="0">
                <a:cs typeface="Graphik Regular"/>
              </a:rPr>
              <a:t>Virgin</a:t>
            </a:r>
            <a:r>
              <a:rPr lang="en-GB" sz="800" spc="-35" dirty="0">
                <a:cs typeface="Graphik Regular"/>
              </a:rPr>
              <a:t> </a:t>
            </a:r>
            <a:r>
              <a:rPr lang="en-GB" sz="800" spc="-10" dirty="0">
                <a:cs typeface="Graphik Regular"/>
              </a:rPr>
              <a:t>Media</a:t>
            </a:r>
            <a:r>
              <a:rPr lang="en-GB" sz="800" spc="-35" dirty="0">
                <a:cs typeface="Graphik Regular"/>
              </a:rPr>
              <a:t> </a:t>
            </a:r>
            <a:r>
              <a:rPr lang="en-GB" sz="800" spc="-10" dirty="0">
                <a:cs typeface="Graphik Regular"/>
              </a:rPr>
              <a:t>O2</a:t>
            </a:r>
            <a:r>
              <a:rPr lang="en-GB" sz="800" spc="-35" dirty="0">
                <a:cs typeface="Graphik Regular"/>
              </a:rPr>
              <a:t> </a:t>
            </a:r>
            <a:r>
              <a:rPr lang="en-GB" sz="800" spc="-10" dirty="0">
                <a:cs typeface="Graphik Regular"/>
              </a:rPr>
              <a:t>has</a:t>
            </a:r>
            <a:r>
              <a:rPr lang="en-GB" sz="800" spc="-35" dirty="0">
                <a:cs typeface="Graphik Regular"/>
              </a:rPr>
              <a:t> </a:t>
            </a:r>
            <a:r>
              <a:rPr lang="en-GB" sz="800" spc="-10" dirty="0">
                <a:cs typeface="Graphik Regular"/>
              </a:rPr>
              <a:t>announced its</a:t>
            </a:r>
            <a:r>
              <a:rPr lang="en-GB" sz="800" spc="-45" dirty="0">
                <a:cs typeface="Graphik Regular"/>
              </a:rPr>
              <a:t> </a:t>
            </a:r>
            <a:r>
              <a:rPr lang="en-GB" sz="800" spc="-10" dirty="0">
                <a:cs typeface="Graphik Regular"/>
              </a:rPr>
              <a:t>decision</a:t>
            </a:r>
            <a:r>
              <a:rPr lang="en-GB" sz="800" spc="-40" dirty="0">
                <a:cs typeface="Graphik Regular"/>
              </a:rPr>
              <a:t> </a:t>
            </a:r>
            <a:r>
              <a:rPr lang="en-GB" sz="800" spc="-10" dirty="0">
                <a:cs typeface="Graphik Regular"/>
              </a:rPr>
              <a:t>to</a:t>
            </a:r>
            <a:r>
              <a:rPr lang="en-GB" sz="800" spc="-45" dirty="0">
                <a:cs typeface="Graphik Regular"/>
              </a:rPr>
              <a:t> </a:t>
            </a:r>
            <a:r>
              <a:rPr lang="en-GB" sz="800" spc="-10" dirty="0">
                <a:cs typeface="Graphik Regular"/>
              </a:rPr>
              <a:t>relocate</a:t>
            </a:r>
            <a:r>
              <a:rPr lang="en-GB" sz="800" spc="-40" dirty="0">
                <a:cs typeface="Graphik Regular"/>
              </a:rPr>
              <a:t> </a:t>
            </a:r>
            <a:r>
              <a:rPr lang="en-GB" sz="800" spc="-10" dirty="0">
                <a:cs typeface="Graphik Regular"/>
              </a:rPr>
              <a:t>its</a:t>
            </a:r>
            <a:r>
              <a:rPr lang="en-GB" sz="800" spc="-45" dirty="0">
                <a:cs typeface="Graphik Regular"/>
              </a:rPr>
              <a:t> </a:t>
            </a:r>
            <a:r>
              <a:rPr lang="en-GB" sz="800" spc="-10" dirty="0">
                <a:cs typeface="Graphik Regular"/>
              </a:rPr>
              <a:t>Bath</a:t>
            </a:r>
            <a:r>
              <a:rPr lang="en-GB" sz="800" spc="-40" dirty="0">
                <a:cs typeface="Graphik Regular"/>
              </a:rPr>
              <a:t> </a:t>
            </a:r>
            <a:r>
              <a:rPr lang="en-GB" sz="800" spc="-10" dirty="0">
                <a:cs typeface="Graphik Regular"/>
              </a:rPr>
              <a:t>Road</a:t>
            </a:r>
            <a:r>
              <a:rPr lang="en-GB" sz="800" spc="-45" dirty="0">
                <a:cs typeface="Graphik Regular"/>
              </a:rPr>
              <a:t> </a:t>
            </a:r>
            <a:r>
              <a:rPr lang="en-GB" sz="800" dirty="0">
                <a:cs typeface="Graphik Regular"/>
              </a:rPr>
              <a:t>HQ</a:t>
            </a:r>
            <a:r>
              <a:rPr lang="en-GB" sz="800" spc="-40" dirty="0">
                <a:cs typeface="Graphik Regular"/>
              </a:rPr>
              <a:t> </a:t>
            </a:r>
            <a:r>
              <a:rPr lang="en-GB" sz="800" spc="-10" dirty="0">
                <a:cs typeface="Graphik Regular"/>
              </a:rPr>
              <a:t>to</a:t>
            </a:r>
            <a:r>
              <a:rPr lang="en-GB" sz="800" spc="-45" dirty="0">
                <a:cs typeface="Graphik Regular"/>
              </a:rPr>
              <a:t> </a:t>
            </a:r>
            <a:r>
              <a:rPr lang="en-GB" sz="800" spc="-10" dirty="0">
                <a:cs typeface="Graphik Regular"/>
              </a:rPr>
              <a:t>Paddington.</a:t>
            </a:r>
          </a:p>
          <a:p>
            <a:pPr marR="5080">
              <a:lnSpc>
                <a:spcPts val="960"/>
              </a:lnSpc>
              <a:spcAft>
                <a:spcPts val="600"/>
              </a:spcAft>
            </a:pPr>
            <a:r>
              <a:rPr lang="en-GB" sz="800" spc="-10" dirty="0">
                <a:cs typeface="Graphik Regular"/>
              </a:rPr>
              <a:t>Whilst</a:t>
            </a:r>
            <a:r>
              <a:rPr lang="en-GB" sz="800" spc="-40" dirty="0">
                <a:cs typeface="Graphik Regular"/>
              </a:rPr>
              <a:t> </a:t>
            </a:r>
            <a:r>
              <a:rPr lang="en-GB" sz="800" spc="-10" dirty="0">
                <a:cs typeface="Graphik Regular"/>
              </a:rPr>
              <a:t>the</a:t>
            </a:r>
            <a:r>
              <a:rPr lang="en-GB" sz="800" spc="-35" dirty="0">
                <a:cs typeface="Graphik Regular"/>
              </a:rPr>
              <a:t> </a:t>
            </a:r>
            <a:r>
              <a:rPr lang="en-GB" sz="800" spc="-10" dirty="0">
                <a:cs typeface="Graphik Regular"/>
              </a:rPr>
              <a:t>loss</a:t>
            </a:r>
            <a:r>
              <a:rPr lang="en-GB" sz="800" spc="-35" dirty="0">
                <a:cs typeface="Graphik Regular"/>
              </a:rPr>
              <a:t> </a:t>
            </a:r>
            <a:r>
              <a:rPr lang="en-GB" sz="800" spc="-10" dirty="0">
                <a:cs typeface="Graphik Regular"/>
              </a:rPr>
              <a:t>of</a:t>
            </a:r>
            <a:r>
              <a:rPr lang="en-GB" sz="800" spc="-35" dirty="0">
                <a:cs typeface="Graphik Regular"/>
              </a:rPr>
              <a:t> </a:t>
            </a:r>
            <a:r>
              <a:rPr lang="en-GB" sz="800" spc="-10" dirty="0">
                <a:cs typeface="Graphik Regular"/>
              </a:rPr>
              <a:t>these</a:t>
            </a:r>
            <a:r>
              <a:rPr lang="en-GB" sz="800" spc="-35" dirty="0">
                <a:cs typeface="Graphik Regular"/>
              </a:rPr>
              <a:t> </a:t>
            </a:r>
            <a:r>
              <a:rPr lang="en-GB" sz="800" spc="-10" dirty="0">
                <a:cs typeface="Graphik Regular"/>
              </a:rPr>
              <a:t>major</a:t>
            </a:r>
            <a:r>
              <a:rPr lang="en-GB" sz="800" spc="-35" dirty="0">
                <a:cs typeface="Graphik Regular"/>
              </a:rPr>
              <a:t> </a:t>
            </a:r>
            <a:r>
              <a:rPr lang="en-GB" sz="800" spc="-20" dirty="0">
                <a:cs typeface="Graphik Regular"/>
              </a:rPr>
              <a:t>employers</a:t>
            </a:r>
            <a:r>
              <a:rPr lang="en-GB" sz="800" spc="-35" dirty="0">
                <a:cs typeface="Graphik Regular"/>
              </a:rPr>
              <a:t> </a:t>
            </a:r>
            <a:r>
              <a:rPr lang="en-GB" sz="800" spc="-10" dirty="0">
                <a:cs typeface="Graphik Regular"/>
              </a:rPr>
              <a:t>is</a:t>
            </a:r>
            <a:r>
              <a:rPr lang="en-GB" sz="800" spc="-35" dirty="0">
                <a:cs typeface="Graphik Regular"/>
              </a:rPr>
              <a:t> </a:t>
            </a:r>
            <a:r>
              <a:rPr lang="en-GB" sz="800" spc="-10" dirty="0">
                <a:cs typeface="Graphik Regular"/>
              </a:rPr>
              <a:t>a</a:t>
            </a:r>
            <a:r>
              <a:rPr lang="en-GB" sz="800" spc="-35" dirty="0">
                <a:cs typeface="Graphik Regular"/>
              </a:rPr>
              <a:t> </a:t>
            </a:r>
            <a:r>
              <a:rPr lang="en-GB" sz="800" spc="-10" dirty="0">
                <a:cs typeface="Graphik Regular"/>
              </a:rPr>
              <a:t>blow</a:t>
            </a:r>
            <a:r>
              <a:rPr lang="en-GB" sz="800" spc="-35" dirty="0">
                <a:cs typeface="Graphik Regular"/>
              </a:rPr>
              <a:t> </a:t>
            </a:r>
            <a:r>
              <a:rPr lang="en-GB" sz="800" spc="-10" dirty="0">
                <a:cs typeface="Graphik Regular"/>
              </a:rPr>
              <a:t>to</a:t>
            </a:r>
            <a:r>
              <a:rPr lang="en-GB" sz="800" spc="-35" dirty="0">
                <a:cs typeface="Graphik Regular"/>
              </a:rPr>
              <a:t> </a:t>
            </a:r>
            <a:r>
              <a:rPr lang="en-GB" sz="800" spc="-10" dirty="0">
                <a:cs typeface="Graphik Regular"/>
              </a:rPr>
              <a:t>the</a:t>
            </a:r>
            <a:r>
              <a:rPr lang="en-GB" sz="800" spc="-40" dirty="0">
                <a:cs typeface="Graphik Regular"/>
              </a:rPr>
              <a:t> </a:t>
            </a:r>
            <a:br>
              <a:rPr lang="en-GB" sz="800" spc="-40" dirty="0">
                <a:cs typeface="Graphik Regular"/>
              </a:rPr>
            </a:br>
            <a:r>
              <a:rPr lang="en-GB" sz="800" spc="-20" dirty="0">
                <a:cs typeface="Graphik Regular"/>
              </a:rPr>
              <a:t>local economy,</a:t>
            </a:r>
            <a:r>
              <a:rPr lang="en-GB" sz="800" spc="-40" dirty="0">
                <a:cs typeface="Graphik Regular"/>
              </a:rPr>
              <a:t> </a:t>
            </a:r>
            <a:r>
              <a:rPr lang="en-GB" sz="800" spc="-10" dirty="0">
                <a:cs typeface="Graphik Regular"/>
              </a:rPr>
              <a:t>it</a:t>
            </a:r>
            <a:r>
              <a:rPr lang="en-GB" sz="800" spc="-35" dirty="0">
                <a:cs typeface="Graphik Regular"/>
              </a:rPr>
              <a:t> </a:t>
            </a:r>
            <a:r>
              <a:rPr lang="en-GB" sz="800" spc="-10" dirty="0">
                <a:cs typeface="Graphik Regular"/>
              </a:rPr>
              <a:t>provides</a:t>
            </a:r>
            <a:r>
              <a:rPr lang="en-GB" sz="800" spc="-35" dirty="0">
                <a:cs typeface="Graphik Regular"/>
              </a:rPr>
              <a:t> </a:t>
            </a:r>
            <a:r>
              <a:rPr lang="en-GB" sz="800" spc="-10" dirty="0">
                <a:cs typeface="Graphik Regular"/>
              </a:rPr>
              <a:t>an</a:t>
            </a:r>
            <a:r>
              <a:rPr lang="en-GB" sz="800" spc="-35" dirty="0">
                <a:cs typeface="Graphik Regular"/>
              </a:rPr>
              <a:t> </a:t>
            </a:r>
            <a:r>
              <a:rPr lang="en-GB" sz="800" spc="-10" dirty="0">
                <a:cs typeface="Graphik Regular"/>
              </a:rPr>
              <a:t>opportunity</a:t>
            </a:r>
            <a:r>
              <a:rPr lang="en-GB" sz="800" spc="-35" dirty="0">
                <a:cs typeface="Graphik Regular"/>
              </a:rPr>
              <a:t> </a:t>
            </a:r>
            <a:r>
              <a:rPr lang="en-GB" sz="800" spc="-10" dirty="0">
                <a:cs typeface="Graphik Regular"/>
              </a:rPr>
              <a:t>to</a:t>
            </a:r>
            <a:r>
              <a:rPr lang="en-GB" sz="800" spc="-35" dirty="0">
                <a:cs typeface="Graphik Regular"/>
              </a:rPr>
              <a:t> </a:t>
            </a:r>
            <a:r>
              <a:rPr lang="en-GB" sz="800" spc="-10" dirty="0">
                <a:cs typeface="Graphik Regular"/>
              </a:rPr>
              <a:t>redevelop</a:t>
            </a:r>
            <a:r>
              <a:rPr lang="en-GB" sz="800" spc="-35" dirty="0">
                <a:cs typeface="Graphik Regular"/>
              </a:rPr>
              <a:t> </a:t>
            </a:r>
            <a:r>
              <a:rPr lang="en-GB" sz="800" spc="-10" dirty="0">
                <a:cs typeface="Graphik Regular"/>
              </a:rPr>
              <a:t>the</a:t>
            </a:r>
            <a:r>
              <a:rPr lang="en-GB" sz="800" spc="-35" dirty="0">
                <a:cs typeface="Graphik Regular"/>
              </a:rPr>
              <a:t> </a:t>
            </a:r>
            <a:r>
              <a:rPr lang="en-GB" sz="800" spc="-10" dirty="0">
                <a:cs typeface="Graphik Regular"/>
              </a:rPr>
              <a:t>offices and</a:t>
            </a:r>
            <a:r>
              <a:rPr lang="en-GB" sz="800" spc="-35" dirty="0">
                <a:cs typeface="Graphik Regular"/>
              </a:rPr>
              <a:t> </a:t>
            </a:r>
            <a:r>
              <a:rPr lang="en-GB" sz="800" spc="-10" dirty="0">
                <a:cs typeface="Graphik Regular"/>
              </a:rPr>
              <a:t>attract</a:t>
            </a:r>
            <a:r>
              <a:rPr lang="en-GB" sz="800" spc="-35" dirty="0">
                <a:cs typeface="Graphik Regular"/>
              </a:rPr>
              <a:t> </a:t>
            </a:r>
            <a:r>
              <a:rPr lang="en-GB" sz="800" spc="-10" dirty="0">
                <a:cs typeface="Graphik Regular"/>
              </a:rPr>
              <a:t>new</a:t>
            </a:r>
            <a:r>
              <a:rPr lang="en-GB" sz="800" spc="-35" dirty="0">
                <a:cs typeface="Graphik Regular"/>
              </a:rPr>
              <a:t> </a:t>
            </a:r>
            <a:r>
              <a:rPr lang="en-GB" sz="800" spc="-10" dirty="0">
                <a:cs typeface="Graphik Regular"/>
              </a:rPr>
              <a:t>industrial-focused</a:t>
            </a:r>
            <a:r>
              <a:rPr lang="en-GB" sz="800" spc="-35" dirty="0">
                <a:cs typeface="Graphik Regular"/>
              </a:rPr>
              <a:t> </a:t>
            </a:r>
            <a:r>
              <a:rPr lang="en-GB" sz="800" spc="-10" dirty="0">
                <a:cs typeface="Graphik Regular"/>
              </a:rPr>
              <a:t>customers</a:t>
            </a:r>
            <a:r>
              <a:rPr lang="en-GB" sz="800" spc="-30" dirty="0">
                <a:cs typeface="Graphik Regular"/>
              </a:rPr>
              <a:t> </a:t>
            </a:r>
            <a:r>
              <a:rPr lang="en-GB" sz="800" spc="-10" dirty="0">
                <a:cs typeface="Graphik Regular"/>
              </a:rPr>
              <a:t>that</a:t>
            </a:r>
            <a:r>
              <a:rPr lang="en-GB" sz="800" spc="-35" dirty="0">
                <a:cs typeface="Graphik Regular"/>
              </a:rPr>
              <a:t> </a:t>
            </a:r>
            <a:br>
              <a:rPr lang="en-GB" sz="800" spc="-35" dirty="0">
                <a:cs typeface="Graphik Regular"/>
              </a:rPr>
            </a:br>
            <a:r>
              <a:rPr lang="en-GB" sz="800" spc="-20" dirty="0">
                <a:cs typeface="Graphik Regular"/>
              </a:rPr>
              <a:t>are</a:t>
            </a:r>
            <a:r>
              <a:rPr lang="en-GB" sz="800" spc="-35" dirty="0">
                <a:cs typeface="Graphik Regular"/>
              </a:rPr>
              <a:t> </a:t>
            </a:r>
            <a:r>
              <a:rPr lang="en-GB" sz="800" spc="-20" dirty="0">
                <a:cs typeface="Graphik Regular"/>
              </a:rPr>
              <a:t>less </a:t>
            </a:r>
            <a:r>
              <a:rPr lang="en-GB" sz="800" spc="-10" dirty="0">
                <a:cs typeface="Graphik Regular"/>
              </a:rPr>
              <a:t>dependent</a:t>
            </a:r>
            <a:r>
              <a:rPr lang="en-GB" sz="800" spc="-35" dirty="0">
                <a:cs typeface="Graphik Regular"/>
              </a:rPr>
              <a:t> </a:t>
            </a:r>
            <a:r>
              <a:rPr lang="en-GB" sz="800" spc="-10" dirty="0">
                <a:cs typeface="Graphik Regular"/>
              </a:rPr>
              <a:t>on</a:t>
            </a:r>
            <a:r>
              <a:rPr lang="en-GB" sz="800" spc="-35" dirty="0">
                <a:cs typeface="Graphik Regular"/>
              </a:rPr>
              <a:t> </a:t>
            </a:r>
            <a:r>
              <a:rPr lang="en-GB" sz="800" spc="-20" dirty="0">
                <a:cs typeface="Graphik Regular"/>
              </a:rPr>
              <a:t>high</a:t>
            </a:r>
            <a:r>
              <a:rPr lang="en-GB" sz="800" spc="-35" dirty="0">
                <a:cs typeface="Graphik Regular"/>
              </a:rPr>
              <a:t> </a:t>
            </a:r>
            <a:r>
              <a:rPr lang="en-GB" sz="800" spc="-10" dirty="0">
                <a:cs typeface="Graphik Regular"/>
              </a:rPr>
              <a:t>levels</a:t>
            </a:r>
            <a:r>
              <a:rPr lang="en-GB" sz="800" spc="-35" dirty="0">
                <a:cs typeface="Graphik Regular"/>
              </a:rPr>
              <a:t> </a:t>
            </a:r>
            <a:r>
              <a:rPr lang="en-GB" sz="800" spc="-10" dirty="0">
                <a:cs typeface="Graphik Regular"/>
              </a:rPr>
              <a:t>of</a:t>
            </a:r>
            <a:r>
              <a:rPr lang="en-GB" sz="800" spc="-35" dirty="0">
                <a:cs typeface="Graphik Regular"/>
              </a:rPr>
              <a:t> </a:t>
            </a:r>
            <a:r>
              <a:rPr lang="en-GB" sz="800" spc="-10" dirty="0">
                <a:cs typeface="Graphik Regular"/>
              </a:rPr>
              <a:t>car</a:t>
            </a:r>
            <a:r>
              <a:rPr lang="en-GB" sz="800" spc="-35" dirty="0">
                <a:cs typeface="Graphik Regular"/>
              </a:rPr>
              <a:t> </a:t>
            </a:r>
            <a:r>
              <a:rPr lang="en-GB" sz="800" spc="-10" dirty="0">
                <a:cs typeface="Graphik Regular"/>
              </a:rPr>
              <a:t>parking</a:t>
            </a:r>
            <a:r>
              <a:rPr lang="en-GB" sz="800" spc="-35" dirty="0">
                <a:cs typeface="Graphik Regular"/>
              </a:rPr>
              <a:t> </a:t>
            </a:r>
            <a:r>
              <a:rPr lang="en-GB" sz="800" spc="-10" dirty="0">
                <a:cs typeface="Graphik Regular"/>
              </a:rPr>
              <a:t>for</a:t>
            </a:r>
            <a:r>
              <a:rPr lang="en-GB" sz="800" spc="-35" dirty="0">
                <a:cs typeface="Graphik Regular"/>
              </a:rPr>
              <a:t> </a:t>
            </a:r>
            <a:r>
              <a:rPr lang="en-GB" sz="800" spc="-30" dirty="0">
                <a:cs typeface="Graphik Regular"/>
              </a:rPr>
              <a:t>staff.</a:t>
            </a:r>
            <a:r>
              <a:rPr lang="en-GB" sz="800" spc="-35" dirty="0">
                <a:cs typeface="Graphik Regular"/>
              </a:rPr>
              <a:t> </a:t>
            </a:r>
            <a:br>
              <a:rPr lang="en-GB" sz="800" spc="-35" dirty="0">
                <a:cs typeface="Graphik Regular"/>
              </a:rPr>
            </a:br>
            <a:r>
              <a:rPr lang="en-GB" sz="800" spc="-10" dirty="0">
                <a:cs typeface="Graphik Regular"/>
              </a:rPr>
              <a:t>This</a:t>
            </a:r>
            <a:r>
              <a:rPr lang="en-GB" sz="800" spc="-35" dirty="0">
                <a:cs typeface="Graphik Regular"/>
              </a:rPr>
              <a:t> </a:t>
            </a:r>
            <a:r>
              <a:rPr lang="en-GB" sz="800" spc="-20" dirty="0">
                <a:cs typeface="Graphik Regular"/>
              </a:rPr>
              <a:t>means </a:t>
            </a:r>
            <a:r>
              <a:rPr lang="en-GB" sz="800" spc="-10" dirty="0">
                <a:cs typeface="Graphik Regular"/>
              </a:rPr>
              <a:t>that</a:t>
            </a:r>
            <a:r>
              <a:rPr lang="en-GB" sz="800" spc="-45" dirty="0">
                <a:cs typeface="Graphik Regular"/>
              </a:rPr>
              <a:t> </a:t>
            </a:r>
            <a:r>
              <a:rPr lang="en-GB" sz="800" spc="-10" dirty="0">
                <a:cs typeface="Graphik Regular"/>
              </a:rPr>
              <a:t>car</a:t>
            </a:r>
            <a:r>
              <a:rPr lang="en-GB" sz="800" spc="-40" dirty="0">
                <a:cs typeface="Graphik Regular"/>
              </a:rPr>
              <a:t> </a:t>
            </a:r>
            <a:r>
              <a:rPr lang="en-GB" sz="800" spc="-10" dirty="0">
                <a:cs typeface="Graphik Regular"/>
              </a:rPr>
              <a:t>parking</a:t>
            </a:r>
            <a:r>
              <a:rPr lang="en-GB" sz="800" spc="-40" dirty="0">
                <a:cs typeface="Graphik Regular"/>
              </a:rPr>
              <a:t> </a:t>
            </a:r>
            <a:r>
              <a:rPr lang="en-GB" sz="800" spc="-10" dirty="0">
                <a:cs typeface="Graphik Regular"/>
              </a:rPr>
              <a:t>levels</a:t>
            </a:r>
            <a:r>
              <a:rPr lang="en-GB" sz="800" spc="-40" dirty="0">
                <a:cs typeface="Graphik Regular"/>
              </a:rPr>
              <a:t> </a:t>
            </a:r>
            <a:r>
              <a:rPr lang="en-GB" sz="800" spc="-10" dirty="0">
                <a:cs typeface="Graphik Regular"/>
              </a:rPr>
              <a:t>can</a:t>
            </a:r>
            <a:r>
              <a:rPr lang="en-GB" sz="800" spc="-45" dirty="0">
                <a:cs typeface="Graphik Regular"/>
              </a:rPr>
              <a:t> </a:t>
            </a:r>
            <a:r>
              <a:rPr lang="en-GB" sz="800" spc="-10" dirty="0">
                <a:cs typeface="Graphik Regular"/>
              </a:rPr>
              <a:t>remain</a:t>
            </a:r>
            <a:r>
              <a:rPr lang="en-GB" sz="800" spc="-40" dirty="0">
                <a:cs typeface="Graphik Regular"/>
              </a:rPr>
              <a:t> </a:t>
            </a:r>
            <a:r>
              <a:rPr lang="en-GB" sz="800" spc="-10" dirty="0">
                <a:cs typeface="Graphik Regular"/>
              </a:rPr>
              <a:t>relatively</a:t>
            </a:r>
            <a:br>
              <a:rPr lang="en-GB" sz="800" spc="-10" dirty="0">
                <a:cs typeface="Graphik Regular"/>
              </a:rPr>
            </a:br>
            <a:r>
              <a:rPr lang="en-GB" sz="800" spc="-10" dirty="0">
                <a:cs typeface="Graphik Regular"/>
              </a:rPr>
              <a:t>static</a:t>
            </a:r>
            <a:r>
              <a:rPr lang="en-GB" sz="800" spc="-40" dirty="0">
                <a:cs typeface="Graphik Regular"/>
              </a:rPr>
              <a:t> </a:t>
            </a:r>
            <a:r>
              <a:rPr lang="en-GB" sz="800" spc="-20" dirty="0">
                <a:cs typeface="Graphik Regular"/>
              </a:rPr>
              <a:t>over</a:t>
            </a:r>
            <a:r>
              <a:rPr lang="en-GB" sz="800" spc="-40" dirty="0">
                <a:cs typeface="Graphik Regular"/>
              </a:rPr>
              <a:t> </a:t>
            </a:r>
            <a:r>
              <a:rPr lang="en-GB" sz="800" spc="-25" dirty="0">
                <a:cs typeface="Graphik Regular"/>
              </a:rPr>
              <a:t>the</a:t>
            </a:r>
            <a:r>
              <a:rPr lang="en-GB" sz="800" spc="-10" dirty="0">
                <a:cs typeface="Graphik Regular"/>
              </a:rPr>
              <a:t> next</a:t>
            </a:r>
            <a:r>
              <a:rPr lang="en-GB" sz="800" spc="-40" dirty="0">
                <a:cs typeface="Graphik Regular"/>
              </a:rPr>
              <a:t> </a:t>
            </a:r>
            <a:r>
              <a:rPr lang="en-GB" sz="800" spc="-10" dirty="0">
                <a:cs typeface="Graphik Regular"/>
              </a:rPr>
              <a:t>10</a:t>
            </a:r>
            <a:r>
              <a:rPr lang="en-GB" sz="800" spc="-40" dirty="0">
                <a:cs typeface="Graphik Regular"/>
              </a:rPr>
              <a:t> </a:t>
            </a:r>
            <a:r>
              <a:rPr lang="en-GB" sz="800" spc="-10" dirty="0">
                <a:cs typeface="Graphik Regular"/>
              </a:rPr>
              <a:t>years,</a:t>
            </a:r>
            <a:r>
              <a:rPr lang="en-GB" sz="800" spc="-40" dirty="0">
                <a:cs typeface="Graphik Regular"/>
              </a:rPr>
              <a:t> </a:t>
            </a:r>
            <a:r>
              <a:rPr lang="en-GB" sz="800" spc="-10" dirty="0">
                <a:cs typeface="Graphik Regular"/>
              </a:rPr>
              <a:t>despite</a:t>
            </a:r>
            <a:r>
              <a:rPr lang="en-GB" sz="800" spc="-35" dirty="0">
                <a:cs typeface="Graphik Regular"/>
              </a:rPr>
              <a:t> </a:t>
            </a:r>
            <a:r>
              <a:rPr lang="en-GB" sz="800" spc="-10" dirty="0">
                <a:cs typeface="Graphik Regular"/>
              </a:rPr>
              <a:t>increasing</a:t>
            </a:r>
            <a:r>
              <a:rPr lang="en-GB" sz="800" spc="-40" dirty="0">
                <a:cs typeface="Graphik Regular"/>
              </a:rPr>
              <a:t> </a:t>
            </a:r>
            <a:r>
              <a:rPr lang="en-GB" sz="800" spc="-10" dirty="0">
                <a:cs typeface="Graphik Regular"/>
              </a:rPr>
              <a:t>the</a:t>
            </a:r>
            <a:r>
              <a:rPr lang="en-GB" sz="800" spc="-40" dirty="0">
                <a:cs typeface="Graphik Regular"/>
              </a:rPr>
              <a:t> </a:t>
            </a:r>
            <a:br>
              <a:rPr lang="en-GB" sz="800" spc="-40" dirty="0">
                <a:cs typeface="Graphik Regular"/>
              </a:rPr>
            </a:br>
            <a:r>
              <a:rPr lang="en-GB" sz="800" spc="-10" dirty="0">
                <a:cs typeface="Graphik Regular"/>
              </a:rPr>
              <a:t>capacity</a:t>
            </a:r>
            <a:r>
              <a:rPr lang="en-GB" sz="800" spc="-40" dirty="0">
                <a:cs typeface="Graphik Regular"/>
              </a:rPr>
              <a:t> </a:t>
            </a:r>
            <a:r>
              <a:rPr lang="en-GB" sz="800" spc="-10" dirty="0">
                <a:cs typeface="Graphik Regular"/>
              </a:rPr>
              <a:t>of</a:t>
            </a:r>
            <a:r>
              <a:rPr lang="en-GB" sz="800" spc="-35" dirty="0">
                <a:cs typeface="Graphik Regular"/>
              </a:rPr>
              <a:t> </a:t>
            </a:r>
            <a:r>
              <a:rPr lang="en-GB" sz="800" spc="-10" dirty="0">
                <a:cs typeface="Graphik Regular"/>
              </a:rPr>
              <a:t>industrial space</a:t>
            </a:r>
            <a:r>
              <a:rPr lang="en-GB" sz="800" spc="-45" dirty="0">
                <a:cs typeface="Graphik Regular"/>
              </a:rPr>
              <a:t> </a:t>
            </a:r>
            <a:r>
              <a:rPr lang="en-GB" sz="800" spc="-10" dirty="0">
                <a:cs typeface="Graphik Regular"/>
              </a:rPr>
              <a:t>across</a:t>
            </a:r>
            <a:r>
              <a:rPr lang="en-GB" sz="800" spc="-45" dirty="0">
                <a:cs typeface="Graphik Regular"/>
              </a:rPr>
              <a:t> </a:t>
            </a:r>
            <a:r>
              <a:rPr lang="en-GB" sz="800" spc="-10" dirty="0">
                <a:cs typeface="Graphik Regular"/>
              </a:rPr>
              <a:t>the</a:t>
            </a:r>
            <a:r>
              <a:rPr lang="en-GB" sz="800" spc="-45" dirty="0">
                <a:cs typeface="Graphik Regular"/>
              </a:rPr>
              <a:t> </a:t>
            </a:r>
            <a:r>
              <a:rPr lang="en-GB" sz="800" spc="-10" dirty="0">
                <a:cs typeface="Graphik Regular"/>
              </a:rPr>
              <a:t>Estate.</a:t>
            </a:r>
            <a:endParaRPr lang="en-GB" sz="800" dirty="0">
              <a:cs typeface="Graphik Regular"/>
            </a:endParaRPr>
          </a:p>
        </p:txBody>
      </p:sp>
      <p:sp>
        <p:nvSpPr>
          <p:cNvPr id="18" name="object 28">
            <a:extLst>
              <a:ext uri="{FF2B5EF4-FFF2-40B4-BE49-F238E27FC236}">
                <a16:creationId xmlns:a16="http://schemas.microsoft.com/office/drawing/2014/main" id="{CB4D13BB-46DD-231A-6D5B-217C2539C3E7}"/>
              </a:ext>
            </a:extLst>
          </p:cNvPr>
          <p:cNvSpPr txBox="1"/>
          <p:nvPr/>
        </p:nvSpPr>
        <p:spPr>
          <a:xfrm>
            <a:off x="9736305" y="5075611"/>
            <a:ext cx="2535139" cy="1154419"/>
          </a:xfrm>
          <a:prstGeom prst="rect">
            <a:avLst/>
          </a:prstGeom>
        </p:spPr>
        <p:txBody>
          <a:bodyPr vert="horz" wrap="square" lIns="0" tIns="8890" rIns="0" bIns="0" rtlCol="0">
            <a:spAutoFit/>
          </a:bodyPr>
          <a:lstStyle/>
          <a:p>
            <a:pPr marR="5080">
              <a:lnSpc>
                <a:spcPts val="960"/>
              </a:lnSpc>
              <a:spcAft>
                <a:spcPts val="600"/>
              </a:spcAft>
            </a:pPr>
            <a:r>
              <a:rPr lang="en-GB" sz="800" spc="-20" dirty="0">
                <a:cs typeface="Graphik Regular"/>
              </a:rPr>
              <a:t>It is </a:t>
            </a:r>
            <a:r>
              <a:rPr sz="800" spc="-10" dirty="0" err="1">
                <a:cs typeface="Graphik Regular"/>
              </a:rPr>
              <a:t>recognise</a:t>
            </a:r>
            <a:r>
              <a:rPr lang="en-GB" sz="800" spc="-10" dirty="0">
                <a:cs typeface="Graphik Regular"/>
              </a:rPr>
              <a:t>d</a:t>
            </a:r>
            <a:r>
              <a:rPr sz="800" spc="-40" dirty="0">
                <a:cs typeface="Graphik Regular"/>
              </a:rPr>
              <a:t> </a:t>
            </a:r>
            <a:r>
              <a:rPr sz="800" spc="-10" dirty="0">
                <a:cs typeface="Graphik Regular"/>
              </a:rPr>
              <a:t>that</a:t>
            </a:r>
            <a:r>
              <a:rPr sz="800" spc="-35" dirty="0">
                <a:cs typeface="Graphik Regular"/>
              </a:rPr>
              <a:t> </a:t>
            </a:r>
            <a:r>
              <a:rPr sz="800" spc="-10" dirty="0">
                <a:cs typeface="Graphik Regular"/>
              </a:rPr>
              <a:t>large</a:t>
            </a:r>
            <a:r>
              <a:rPr sz="800" spc="-40" dirty="0">
                <a:cs typeface="Graphik Regular"/>
              </a:rPr>
              <a:t> </a:t>
            </a:r>
            <a:r>
              <a:rPr sz="800" spc="-10" dirty="0">
                <a:cs typeface="Graphik Regular"/>
              </a:rPr>
              <a:t>scale</a:t>
            </a:r>
            <a:r>
              <a:rPr sz="800" spc="-35" dirty="0">
                <a:cs typeface="Graphik Regular"/>
              </a:rPr>
              <a:t> </a:t>
            </a:r>
            <a:r>
              <a:rPr sz="800" spc="-10" dirty="0">
                <a:cs typeface="Graphik Regular"/>
              </a:rPr>
              <a:t>logistics</a:t>
            </a:r>
            <a:r>
              <a:rPr sz="800" spc="-40" dirty="0">
                <a:cs typeface="Graphik Regular"/>
              </a:rPr>
              <a:t> </a:t>
            </a:r>
            <a:r>
              <a:rPr sz="800" spc="-10" dirty="0">
                <a:cs typeface="Graphik Regular"/>
              </a:rPr>
              <a:t>facilities</a:t>
            </a:r>
            <a:r>
              <a:rPr sz="800" spc="-35" dirty="0">
                <a:cs typeface="Graphik Regular"/>
              </a:rPr>
              <a:t> </a:t>
            </a:r>
            <a:r>
              <a:rPr sz="800" spc="-10" dirty="0">
                <a:cs typeface="Graphik Regular"/>
              </a:rPr>
              <a:t>can</a:t>
            </a:r>
            <a:r>
              <a:rPr sz="800" spc="-35" dirty="0">
                <a:cs typeface="Graphik Regular"/>
              </a:rPr>
              <a:t> </a:t>
            </a:r>
            <a:r>
              <a:rPr sz="800" spc="-20" dirty="0">
                <a:cs typeface="Graphik Regular"/>
              </a:rPr>
              <a:t>lead </a:t>
            </a:r>
            <a:r>
              <a:rPr sz="800" spc="-10" dirty="0">
                <a:cs typeface="Graphik Regular"/>
              </a:rPr>
              <a:t>to</a:t>
            </a:r>
            <a:r>
              <a:rPr sz="800" spc="-40" dirty="0">
                <a:cs typeface="Graphik Regular"/>
              </a:rPr>
              <a:t> </a:t>
            </a:r>
            <a:r>
              <a:rPr sz="800" spc="-10" dirty="0">
                <a:cs typeface="Graphik Regular"/>
              </a:rPr>
              <a:t>increased</a:t>
            </a:r>
            <a:r>
              <a:rPr sz="800" spc="-40" dirty="0">
                <a:cs typeface="Graphik Regular"/>
              </a:rPr>
              <a:t> </a:t>
            </a:r>
            <a:r>
              <a:rPr sz="800" spc="-10" dirty="0">
                <a:cs typeface="Graphik Regular"/>
              </a:rPr>
              <a:t>levels</a:t>
            </a:r>
            <a:r>
              <a:rPr sz="800" spc="-35" dirty="0">
                <a:cs typeface="Graphik Regular"/>
              </a:rPr>
              <a:t> </a:t>
            </a:r>
            <a:r>
              <a:rPr sz="800" spc="-10" dirty="0">
                <a:cs typeface="Graphik Regular"/>
              </a:rPr>
              <a:t>of</a:t>
            </a:r>
            <a:r>
              <a:rPr sz="800" spc="-40" dirty="0">
                <a:cs typeface="Graphik Regular"/>
              </a:rPr>
              <a:t> </a:t>
            </a:r>
            <a:r>
              <a:rPr sz="800" spc="-25" dirty="0">
                <a:cs typeface="Graphik Regular"/>
              </a:rPr>
              <a:t>traffic</a:t>
            </a:r>
            <a:r>
              <a:rPr sz="800" spc="-40" dirty="0">
                <a:cs typeface="Graphik Regular"/>
              </a:rPr>
              <a:t> </a:t>
            </a:r>
            <a:r>
              <a:rPr sz="800" spc="-10" dirty="0">
                <a:cs typeface="Graphik Regular"/>
              </a:rPr>
              <a:t>movements</a:t>
            </a:r>
            <a:r>
              <a:rPr sz="800" spc="-35" dirty="0">
                <a:cs typeface="Graphik Regular"/>
              </a:rPr>
              <a:t> </a:t>
            </a:r>
            <a:r>
              <a:rPr sz="800" spc="-10" dirty="0">
                <a:cs typeface="Graphik Regular"/>
              </a:rPr>
              <a:t>that</a:t>
            </a:r>
            <a:r>
              <a:rPr sz="800" spc="-40" dirty="0">
                <a:cs typeface="Graphik Regular"/>
              </a:rPr>
              <a:t> </a:t>
            </a:r>
            <a:r>
              <a:rPr sz="800" spc="-10" dirty="0">
                <a:cs typeface="Graphik Regular"/>
              </a:rPr>
              <a:t>will</a:t>
            </a:r>
            <a:r>
              <a:rPr sz="800" spc="-35" dirty="0">
                <a:cs typeface="Graphik Regular"/>
              </a:rPr>
              <a:t> </a:t>
            </a:r>
            <a:r>
              <a:rPr sz="800" spc="-10" dirty="0">
                <a:cs typeface="Graphik Regular"/>
              </a:rPr>
              <a:t>need</a:t>
            </a:r>
            <a:r>
              <a:rPr sz="800" spc="-40" dirty="0">
                <a:cs typeface="Graphik Regular"/>
              </a:rPr>
              <a:t> </a:t>
            </a:r>
            <a:r>
              <a:rPr sz="800" spc="-10" dirty="0">
                <a:cs typeface="Graphik Regular"/>
              </a:rPr>
              <a:t>to</a:t>
            </a:r>
            <a:r>
              <a:rPr sz="800" spc="-40" dirty="0">
                <a:cs typeface="Graphik Regular"/>
              </a:rPr>
              <a:t> </a:t>
            </a:r>
            <a:r>
              <a:rPr sz="800" spc="-25" dirty="0">
                <a:cs typeface="Graphik Regular"/>
              </a:rPr>
              <a:t>be</a:t>
            </a:r>
            <a:r>
              <a:rPr sz="800" spc="-10" dirty="0">
                <a:cs typeface="Graphik Regular"/>
              </a:rPr>
              <a:t> addressed</a:t>
            </a:r>
            <a:r>
              <a:rPr sz="800" spc="-35" dirty="0">
                <a:cs typeface="Graphik Regular"/>
              </a:rPr>
              <a:t> </a:t>
            </a:r>
            <a:r>
              <a:rPr sz="800" spc="-10" dirty="0">
                <a:cs typeface="Graphik Regular"/>
              </a:rPr>
              <a:t>to</a:t>
            </a:r>
            <a:r>
              <a:rPr sz="800" spc="-30" dirty="0">
                <a:cs typeface="Graphik Regular"/>
              </a:rPr>
              <a:t> </a:t>
            </a:r>
            <a:r>
              <a:rPr sz="800" spc="-20" dirty="0">
                <a:cs typeface="Graphik Regular"/>
              </a:rPr>
              <a:t>mitigate</a:t>
            </a:r>
            <a:r>
              <a:rPr sz="800" spc="-30" dirty="0">
                <a:cs typeface="Graphik Regular"/>
              </a:rPr>
              <a:t> </a:t>
            </a:r>
            <a:r>
              <a:rPr sz="800" spc="-20" dirty="0">
                <a:cs typeface="Graphik Regular"/>
              </a:rPr>
              <a:t>any</a:t>
            </a:r>
            <a:r>
              <a:rPr sz="800" spc="-30" dirty="0">
                <a:cs typeface="Graphik Regular"/>
              </a:rPr>
              <a:t> </a:t>
            </a:r>
            <a:r>
              <a:rPr sz="800" spc="-10" dirty="0">
                <a:cs typeface="Graphik Regular"/>
              </a:rPr>
              <a:t>impact</a:t>
            </a:r>
            <a:r>
              <a:rPr sz="800" spc="-35" dirty="0">
                <a:cs typeface="Graphik Regular"/>
              </a:rPr>
              <a:t> </a:t>
            </a:r>
            <a:r>
              <a:rPr sz="800" spc="-10" dirty="0">
                <a:cs typeface="Graphik Regular"/>
              </a:rPr>
              <a:t>on</a:t>
            </a:r>
            <a:r>
              <a:rPr sz="800" spc="-30" dirty="0">
                <a:cs typeface="Graphik Regular"/>
              </a:rPr>
              <a:t> </a:t>
            </a:r>
            <a:r>
              <a:rPr sz="800" spc="-10" dirty="0">
                <a:cs typeface="Graphik Regular"/>
              </a:rPr>
              <a:t>the</a:t>
            </a:r>
            <a:r>
              <a:rPr sz="800" spc="-30" dirty="0">
                <a:cs typeface="Graphik Regular"/>
              </a:rPr>
              <a:t> </a:t>
            </a:r>
            <a:r>
              <a:rPr sz="800" spc="-10" dirty="0">
                <a:cs typeface="Graphik Regular"/>
              </a:rPr>
              <a:t>local</a:t>
            </a:r>
            <a:r>
              <a:rPr sz="800" spc="-30" dirty="0">
                <a:cs typeface="Graphik Regular"/>
              </a:rPr>
              <a:t> </a:t>
            </a:r>
            <a:r>
              <a:rPr sz="800" spc="-10" dirty="0">
                <a:cs typeface="Graphik Regular"/>
              </a:rPr>
              <a:t>road</a:t>
            </a:r>
            <a:r>
              <a:rPr sz="800" spc="-35" dirty="0">
                <a:cs typeface="Graphik Regular"/>
              </a:rPr>
              <a:t> </a:t>
            </a:r>
            <a:r>
              <a:rPr sz="800" spc="-10" dirty="0">
                <a:cs typeface="Graphik Regular"/>
              </a:rPr>
              <a:t>network. </a:t>
            </a:r>
            <a:r>
              <a:rPr lang="en-GB" sz="800" spc="-20" dirty="0">
                <a:cs typeface="Graphik Regular"/>
              </a:rPr>
              <a:t>Therefore, a restriction has been set </a:t>
            </a:r>
            <a:r>
              <a:rPr sz="800" spc="-10" dirty="0">
                <a:cs typeface="Graphik Regular"/>
              </a:rPr>
              <a:t>on</a:t>
            </a:r>
            <a:r>
              <a:rPr sz="800" spc="-30" dirty="0">
                <a:cs typeface="Graphik Regular"/>
              </a:rPr>
              <a:t> </a:t>
            </a:r>
            <a:r>
              <a:rPr sz="800" spc="-10" dirty="0">
                <a:cs typeface="Graphik Regular"/>
              </a:rPr>
              <a:t>the</a:t>
            </a:r>
            <a:r>
              <a:rPr sz="800" spc="-30" dirty="0">
                <a:cs typeface="Graphik Regular"/>
              </a:rPr>
              <a:t> </a:t>
            </a:r>
            <a:r>
              <a:rPr sz="800" spc="-10" dirty="0">
                <a:cs typeface="Graphik Regular"/>
              </a:rPr>
              <a:t>amount</a:t>
            </a:r>
            <a:r>
              <a:rPr sz="800" spc="-30" dirty="0">
                <a:cs typeface="Graphik Regular"/>
              </a:rPr>
              <a:t> </a:t>
            </a:r>
            <a:r>
              <a:rPr sz="800" spc="-25" dirty="0">
                <a:cs typeface="Graphik Regular"/>
              </a:rPr>
              <a:t>of</a:t>
            </a:r>
            <a:r>
              <a:rPr sz="800" spc="-10" dirty="0">
                <a:cs typeface="Graphik Regular"/>
              </a:rPr>
              <a:t> floorspace</a:t>
            </a:r>
            <a:r>
              <a:rPr sz="800" spc="-40" dirty="0">
                <a:cs typeface="Graphik Regular"/>
              </a:rPr>
              <a:t> </a:t>
            </a:r>
            <a:r>
              <a:rPr sz="800" spc="-10" dirty="0">
                <a:cs typeface="Graphik Regular"/>
              </a:rPr>
              <a:t>that</a:t>
            </a:r>
            <a:r>
              <a:rPr sz="800" spc="-35" dirty="0">
                <a:cs typeface="Graphik Regular"/>
              </a:rPr>
              <a:t> </a:t>
            </a:r>
            <a:r>
              <a:rPr sz="800" spc="-10" dirty="0">
                <a:cs typeface="Graphik Regular"/>
              </a:rPr>
              <a:t>can</a:t>
            </a:r>
            <a:r>
              <a:rPr sz="800" spc="-35" dirty="0">
                <a:cs typeface="Graphik Regular"/>
              </a:rPr>
              <a:t> </a:t>
            </a:r>
            <a:r>
              <a:rPr sz="800" spc="-10" dirty="0">
                <a:cs typeface="Graphik Regular"/>
              </a:rPr>
              <a:t>be</a:t>
            </a:r>
            <a:r>
              <a:rPr sz="800" spc="-35" dirty="0">
                <a:cs typeface="Graphik Regular"/>
              </a:rPr>
              <a:t> </a:t>
            </a:r>
            <a:r>
              <a:rPr sz="800" spc="-10" dirty="0">
                <a:cs typeface="Graphik Regular"/>
              </a:rPr>
              <a:t>constructed</a:t>
            </a:r>
            <a:r>
              <a:rPr sz="800" spc="-35" dirty="0">
                <a:cs typeface="Graphik Regular"/>
              </a:rPr>
              <a:t> </a:t>
            </a:r>
            <a:r>
              <a:rPr sz="800" spc="-10" dirty="0">
                <a:cs typeface="Graphik Regular"/>
              </a:rPr>
              <a:t>under</a:t>
            </a:r>
            <a:r>
              <a:rPr sz="800" spc="-35" dirty="0">
                <a:cs typeface="Graphik Regular"/>
              </a:rPr>
              <a:t> </a:t>
            </a:r>
            <a:r>
              <a:rPr sz="800" spc="-10" dirty="0">
                <a:cs typeface="Graphik Regular"/>
              </a:rPr>
              <a:t>the</a:t>
            </a:r>
            <a:r>
              <a:rPr sz="800" spc="-40" dirty="0">
                <a:cs typeface="Graphik Regular"/>
              </a:rPr>
              <a:t> </a:t>
            </a:r>
            <a:r>
              <a:rPr lang="en-GB" sz="800" spc="-40" dirty="0">
                <a:cs typeface="Graphik Regular"/>
              </a:rPr>
              <a:t>new </a:t>
            </a:r>
            <a:r>
              <a:rPr sz="800" spc="-10" dirty="0">
                <a:cs typeface="Graphik Regular"/>
              </a:rPr>
              <a:t>SPZ.</a:t>
            </a:r>
            <a:r>
              <a:rPr sz="800" spc="-35" dirty="0">
                <a:cs typeface="Graphik Regular"/>
              </a:rPr>
              <a:t> </a:t>
            </a:r>
            <a:r>
              <a:rPr sz="800" spc="-10" dirty="0">
                <a:cs typeface="Graphik Regular"/>
              </a:rPr>
              <a:t>Over</a:t>
            </a:r>
            <a:r>
              <a:rPr sz="800" spc="-35" dirty="0">
                <a:cs typeface="Graphik Regular"/>
              </a:rPr>
              <a:t> </a:t>
            </a:r>
            <a:r>
              <a:rPr sz="800" spc="-25" dirty="0">
                <a:cs typeface="Graphik Regular"/>
              </a:rPr>
              <a:t>the</a:t>
            </a:r>
            <a:r>
              <a:rPr sz="800" spc="-10" dirty="0">
                <a:cs typeface="Graphik Regular"/>
              </a:rPr>
              <a:t> </a:t>
            </a:r>
            <a:r>
              <a:rPr lang="en-GB" sz="800" spc="-10" dirty="0">
                <a:cs typeface="Graphik Regular"/>
              </a:rPr>
              <a:t>new </a:t>
            </a:r>
            <a:r>
              <a:rPr sz="800" spc="-10" dirty="0">
                <a:cs typeface="Graphik Regular"/>
              </a:rPr>
              <a:t>SPZ</a:t>
            </a:r>
            <a:r>
              <a:rPr sz="800" spc="-45" dirty="0">
                <a:cs typeface="Graphik Regular"/>
              </a:rPr>
              <a:t> </a:t>
            </a:r>
            <a:r>
              <a:rPr sz="800" spc="-10" dirty="0">
                <a:cs typeface="Graphik Regular"/>
              </a:rPr>
              <a:t>period</a:t>
            </a:r>
            <a:r>
              <a:rPr sz="800" spc="-40" dirty="0">
                <a:cs typeface="Graphik Regular"/>
              </a:rPr>
              <a:t> </a:t>
            </a:r>
            <a:r>
              <a:rPr sz="800" spc="-10" dirty="0">
                <a:cs typeface="Graphik Regular"/>
              </a:rPr>
              <a:t>of</a:t>
            </a:r>
            <a:r>
              <a:rPr sz="800" spc="-45" dirty="0">
                <a:cs typeface="Graphik Regular"/>
              </a:rPr>
              <a:t> </a:t>
            </a:r>
            <a:r>
              <a:rPr sz="800" spc="-10" dirty="0">
                <a:cs typeface="Graphik Regular"/>
              </a:rPr>
              <a:t>10</a:t>
            </a:r>
            <a:r>
              <a:rPr sz="800" spc="-40" dirty="0">
                <a:cs typeface="Graphik Regular"/>
              </a:rPr>
              <a:t> </a:t>
            </a:r>
            <a:r>
              <a:rPr sz="800" spc="-10" dirty="0">
                <a:cs typeface="Graphik Regular"/>
              </a:rPr>
              <a:t>years,</a:t>
            </a:r>
            <a:r>
              <a:rPr sz="800" spc="-45" dirty="0">
                <a:cs typeface="Graphik Regular"/>
              </a:rPr>
              <a:t> </a:t>
            </a:r>
            <a:r>
              <a:rPr sz="800" spc="-10" dirty="0">
                <a:cs typeface="Graphik Regular"/>
              </a:rPr>
              <a:t>no</a:t>
            </a:r>
            <a:r>
              <a:rPr sz="800" spc="-40" dirty="0">
                <a:cs typeface="Graphik Regular"/>
              </a:rPr>
              <a:t> </a:t>
            </a:r>
            <a:r>
              <a:rPr sz="800" spc="-10" dirty="0">
                <a:cs typeface="Graphik Regular"/>
              </a:rPr>
              <a:t>more</a:t>
            </a:r>
            <a:r>
              <a:rPr sz="800" spc="-45" dirty="0">
                <a:cs typeface="Graphik Regular"/>
              </a:rPr>
              <a:t> </a:t>
            </a:r>
            <a:r>
              <a:rPr sz="800" spc="-10" dirty="0">
                <a:cs typeface="Graphik Regular"/>
              </a:rPr>
              <a:t>than</a:t>
            </a:r>
            <a:r>
              <a:rPr sz="800" spc="-40" dirty="0">
                <a:cs typeface="Graphik Regular"/>
              </a:rPr>
              <a:t> </a:t>
            </a:r>
            <a:r>
              <a:rPr sz="800" spc="-10" dirty="0">
                <a:cs typeface="Graphik Regular"/>
              </a:rPr>
              <a:t>55,000</a:t>
            </a:r>
            <a:r>
              <a:rPr sz="800" spc="-45" dirty="0">
                <a:cs typeface="Graphik Regular"/>
              </a:rPr>
              <a:t> </a:t>
            </a:r>
            <a:r>
              <a:rPr sz="800" spc="-10" dirty="0">
                <a:cs typeface="Graphik Regular"/>
              </a:rPr>
              <a:t>sq</a:t>
            </a:r>
            <a:r>
              <a:rPr sz="800" spc="-40" dirty="0">
                <a:cs typeface="Graphik Regular"/>
              </a:rPr>
              <a:t> </a:t>
            </a:r>
            <a:r>
              <a:rPr sz="800" spc="-10" dirty="0">
                <a:cs typeface="Graphik Regular"/>
              </a:rPr>
              <a:t>m</a:t>
            </a:r>
            <a:r>
              <a:rPr sz="800" spc="-45" dirty="0">
                <a:cs typeface="Graphik Regular"/>
              </a:rPr>
              <a:t> </a:t>
            </a:r>
            <a:r>
              <a:rPr sz="800" spc="-10" dirty="0">
                <a:cs typeface="Graphik Regular"/>
              </a:rPr>
              <a:t>of</a:t>
            </a:r>
            <a:r>
              <a:rPr sz="800" spc="-40" dirty="0">
                <a:cs typeface="Graphik Regular"/>
              </a:rPr>
              <a:t> </a:t>
            </a:r>
            <a:r>
              <a:rPr sz="800" spc="-20" dirty="0">
                <a:cs typeface="Graphik Regular"/>
              </a:rPr>
              <a:t>large scale</a:t>
            </a:r>
            <a:r>
              <a:rPr sz="800" spc="-35" dirty="0">
                <a:cs typeface="Graphik Regular"/>
              </a:rPr>
              <a:t> </a:t>
            </a:r>
            <a:r>
              <a:rPr sz="800" spc="-20" dirty="0">
                <a:cs typeface="Graphik Regular"/>
              </a:rPr>
              <a:t>logistics</a:t>
            </a:r>
            <a:r>
              <a:rPr sz="800" spc="-35" dirty="0">
                <a:cs typeface="Graphik Regular"/>
              </a:rPr>
              <a:t> </a:t>
            </a:r>
            <a:r>
              <a:rPr sz="800" spc="-20" dirty="0">
                <a:cs typeface="Graphik Regular"/>
              </a:rPr>
              <a:t>space</a:t>
            </a:r>
            <a:r>
              <a:rPr sz="800" spc="-35" dirty="0">
                <a:cs typeface="Graphik Regular"/>
              </a:rPr>
              <a:t> </a:t>
            </a:r>
            <a:r>
              <a:rPr sz="800" spc="-25" dirty="0">
                <a:cs typeface="Graphik Regular"/>
              </a:rPr>
              <a:t>(defined</a:t>
            </a:r>
            <a:r>
              <a:rPr sz="800" spc="-35" dirty="0">
                <a:cs typeface="Graphik Regular"/>
              </a:rPr>
              <a:t> </a:t>
            </a:r>
            <a:r>
              <a:rPr sz="800" spc="-20" dirty="0">
                <a:cs typeface="Graphik Regular"/>
              </a:rPr>
              <a:t>as</a:t>
            </a:r>
            <a:r>
              <a:rPr sz="800" spc="-35" dirty="0">
                <a:cs typeface="Graphik Regular"/>
              </a:rPr>
              <a:t> </a:t>
            </a:r>
            <a:r>
              <a:rPr sz="800" spc="-20" dirty="0">
                <a:cs typeface="Graphik Regular"/>
              </a:rPr>
              <a:t>units</a:t>
            </a:r>
            <a:r>
              <a:rPr sz="800" spc="-35" dirty="0">
                <a:cs typeface="Graphik Regular"/>
              </a:rPr>
              <a:t> </a:t>
            </a:r>
            <a:r>
              <a:rPr sz="800" spc="-25" dirty="0">
                <a:cs typeface="Graphik Regular"/>
              </a:rPr>
              <a:t>larger</a:t>
            </a:r>
            <a:r>
              <a:rPr sz="800" spc="-35" dirty="0">
                <a:cs typeface="Graphik Regular"/>
              </a:rPr>
              <a:t> </a:t>
            </a:r>
            <a:r>
              <a:rPr sz="800" spc="-15" dirty="0">
                <a:cs typeface="Graphik Regular"/>
              </a:rPr>
              <a:t>than</a:t>
            </a:r>
            <a:r>
              <a:rPr sz="800" spc="-35" dirty="0">
                <a:cs typeface="Graphik Regular"/>
              </a:rPr>
              <a:t> </a:t>
            </a:r>
            <a:r>
              <a:rPr sz="800" spc="-10" dirty="0">
                <a:cs typeface="Graphik Regular"/>
              </a:rPr>
              <a:t>2,500</a:t>
            </a:r>
            <a:r>
              <a:rPr sz="800" spc="-30" dirty="0">
                <a:cs typeface="Graphik Regular"/>
              </a:rPr>
              <a:t> </a:t>
            </a:r>
            <a:r>
              <a:rPr sz="800" spc="-20" dirty="0">
                <a:cs typeface="Graphik Regular"/>
              </a:rPr>
              <a:t>sq</a:t>
            </a:r>
            <a:r>
              <a:rPr sz="800" spc="-35" dirty="0">
                <a:cs typeface="Graphik Regular"/>
              </a:rPr>
              <a:t> </a:t>
            </a:r>
            <a:r>
              <a:rPr sz="800" spc="-25" dirty="0">
                <a:cs typeface="Graphik Regular"/>
              </a:rPr>
              <a:t>m)</a:t>
            </a:r>
            <a:r>
              <a:rPr sz="800" spc="-10" dirty="0">
                <a:cs typeface="Graphik Regular"/>
              </a:rPr>
              <a:t> can</a:t>
            </a:r>
            <a:r>
              <a:rPr sz="800" spc="-40" dirty="0">
                <a:cs typeface="Graphik Regular"/>
              </a:rPr>
              <a:t> </a:t>
            </a:r>
            <a:r>
              <a:rPr sz="800" spc="-10" dirty="0">
                <a:cs typeface="Graphik Regular"/>
              </a:rPr>
              <a:t>be</a:t>
            </a:r>
            <a:r>
              <a:rPr sz="800" spc="-40" dirty="0">
                <a:cs typeface="Graphik Regular"/>
              </a:rPr>
              <a:t> </a:t>
            </a:r>
            <a:r>
              <a:rPr sz="800" spc="-10" dirty="0">
                <a:cs typeface="Graphik Regular"/>
              </a:rPr>
              <a:t>built</a:t>
            </a:r>
            <a:r>
              <a:rPr sz="800" spc="-40" dirty="0">
                <a:cs typeface="Graphik Regular"/>
              </a:rPr>
              <a:t> </a:t>
            </a:r>
            <a:r>
              <a:rPr sz="800" spc="-10" dirty="0">
                <a:cs typeface="Graphik Regular"/>
              </a:rPr>
              <a:t>without</a:t>
            </a:r>
            <a:r>
              <a:rPr sz="800" spc="-40" dirty="0">
                <a:cs typeface="Graphik Regular"/>
              </a:rPr>
              <a:t> </a:t>
            </a:r>
            <a:r>
              <a:rPr sz="800" spc="-10" dirty="0">
                <a:cs typeface="Graphik Regular"/>
              </a:rPr>
              <a:t>the</a:t>
            </a:r>
            <a:r>
              <a:rPr sz="800" spc="-40" dirty="0">
                <a:cs typeface="Graphik Regular"/>
              </a:rPr>
              <a:t> </a:t>
            </a:r>
            <a:r>
              <a:rPr sz="800" spc="-10" dirty="0">
                <a:cs typeface="Graphik Regular"/>
              </a:rPr>
              <a:t>need</a:t>
            </a:r>
            <a:r>
              <a:rPr sz="800" spc="-40" dirty="0">
                <a:cs typeface="Graphik Regular"/>
              </a:rPr>
              <a:t> </a:t>
            </a:r>
            <a:r>
              <a:rPr sz="800" spc="-10" dirty="0">
                <a:cs typeface="Graphik Regular"/>
              </a:rPr>
              <a:t>for</a:t>
            </a:r>
            <a:r>
              <a:rPr sz="800" spc="-40" dirty="0">
                <a:cs typeface="Graphik Regular"/>
              </a:rPr>
              <a:t> </a:t>
            </a:r>
            <a:r>
              <a:rPr sz="800" spc="-10" dirty="0">
                <a:cs typeface="Graphik Regular"/>
              </a:rPr>
              <a:t>a</a:t>
            </a:r>
            <a:r>
              <a:rPr sz="800" spc="-35" dirty="0">
                <a:cs typeface="Graphik Regular"/>
              </a:rPr>
              <a:t> </a:t>
            </a:r>
            <a:r>
              <a:rPr sz="800" spc="-10" dirty="0">
                <a:cs typeface="Graphik Regular"/>
              </a:rPr>
              <a:t>planning</a:t>
            </a:r>
            <a:r>
              <a:rPr sz="800" spc="-40" dirty="0">
                <a:cs typeface="Graphik Regular"/>
              </a:rPr>
              <a:t> </a:t>
            </a:r>
            <a:r>
              <a:rPr sz="800" spc="-10" dirty="0">
                <a:cs typeface="Graphik Regular"/>
              </a:rPr>
              <a:t>application.</a:t>
            </a:r>
            <a:endParaRPr sz="800" dirty="0">
              <a:cs typeface="Graphik Regular"/>
            </a:endParaRPr>
          </a:p>
        </p:txBody>
      </p:sp>
      <p:sp>
        <p:nvSpPr>
          <p:cNvPr id="19" name="object 47">
            <a:extLst>
              <a:ext uri="{FF2B5EF4-FFF2-40B4-BE49-F238E27FC236}">
                <a16:creationId xmlns:a16="http://schemas.microsoft.com/office/drawing/2014/main" id="{F046609E-E692-D609-163D-9D59FBE0FDF7}"/>
              </a:ext>
            </a:extLst>
          </p:cNvPr>
          <p:cNvSpPr txBox="1"/>
          <p:nvPr/>
        </p:nvSpPr>
        <p:spPr>
          <a:xfrm>
            <a:off x="9736305" y="4716281"/>
            <a:ext cx="1052195" cy="119520"/>
          </a:xfrm>
          <a:prstGeom prst="rect">
            <a:avLst/>
          </a:prstGeom>
        </p:spPr>
        <p:txBody>
          <a:bodyPr vert="horz" wrap="square" lIns="0" tIns="0" rIns="0" bIns="0" rtlCol="0">
            <a:spAutoFit/>
          </a:bodyPr>
          <a:lstStyle/>
          <a:p>
            <a:pPr>
              <a:lnSpc>
                <a:spcPts val="960"/>
              </a:lnSpc>
              <a:spcBef>
                <a:spcPts val="100"/>
              </a:spcBef>
              <a:spcAft>
                <a:spcPts val="600"/>
              </a:spcAft>
            </a:pPr>
            <a:r>
              <a:rPr sz="800" spc="-10" dirty="0">
                <a:cs typeface="Graphik Regular"/>
              </a:rPr>
              <a:t>Buckingham</a:t>
            </a:r>
            <a:r>
              <a:rPr sz="800" spc="-15" dirty="0">
                <a:cs typeface="Graphik Regular"/>
              </a:rPr>
              <a:t> </a:t>
            </a:r>
            <a:r>
              <a:rPr sz="800" spc="-10" dirty="0">
                <a:cs typeface="Graphik Regular"/>
              </a:rPr>
              <a:t>Avenue</a:t>
            </a:r>
            <a:endParaRPr sz="800" dirty="0">
              <a:cs typeface="Graphik Regular"/>
            </a:endParaRPr>
          </a:p>
        </p:txBody>
      </p:sp>
      <p:sp>
        <p:nvSpPr>
          <p:cNvPr id="20" name="object 49">
            <a:extLst>
              <a:ext uri="{FF2B5EF4-FFF2-40B4-BE49-F238E27FC236}">
                <a16:creationId xmlns:a16="http://schemas.microsoft.com/office/drawing/2014/main" id="{2D4C609E-04EA-E21C-8B77-445EEFAF0100}"/>
              </a:ext>
            </a:extLst>
          </p:cNvPr>
          <p:cNvSpPr txBox="1"/>
          <p:nvPr/>
        </p:nvSpPr>
        <p:spPr>
          <a:xfrm>
            <a:off x="9736305" y="2597324"/>
            <a:ext cx="1190625" cy="119520"/>
          </a:xfrm>
          <a:prstGeom prst="rect">
            <a:avLst/>
          </a:prstGeom>
        </p:spPr>
        <p:txBody>
          <a:bodyPr vert="horz" wrap="square" lIns="0" tIns="0" rIns="0" bIns="0" rtlCol="0">
            <a:spAutoFit/>
          </a:bodyPr>
          <a:lstStyle/>
          <a:p>
            <a:pPr>
              <a:lnSpc>
                <a:spcPts val="960"/>
              </a:lnSpc>
              <a:spcBef>
                <a:spcPts val="100"/>
              </a:spcBef>
              <a:spcAft>
                <a:spcPts val="600"/>
              </a:spcAft>
            </a:pPr>
            <a:r>
              <a:rPr sz="800" spc="-10" dirty="0">
                <a:cs typeface="Graphik Regular"/>
              </a:rPr>
              <a:t>160–161</a:t>
            </a:r>
            <a:r>
              <a:rPr sz="800" dirty="0">
                <a:cs typeface="Graphik Regular"/>
              </a:rPr>
              <a:t> </a:t>
            </a:r>
            <a:r>
              <a:rPr sz="800" spc="-10" dirty="0">
                <a:cs typeface="Graphik Regular"/>
              </a:rPr>
              <a:t>Bestobell</a:t>
            </a:r>
            <a:r>
              <a:rPr sz="800" spc="5" dirty="0">
                <a:cs typeface="Graphik Regular"/>
              </a:rPr>
              <a:t> </a:t>
            </a:r>
            <a:r>
              <a:rPr sz="800" spc="-20" dirty="0">
                <a:cs typeface="Graphik Regular"/>
              </a:rPr>
              <a:t>Road</a:t>
            </a:r>
            <a:endParaRPr sz="800" dirty="0">
              <a:cs typeface="Graphik Regular"/>
            </a:endParaRPr>
          </a:p>
        </p:txBody>
      </p:sp>
      <p:sp>
        <p:nvSpPr>
          <p:cNvPr id="25" name="object 35">
            <a:extLst>
              <a:ext uri="{FF2B5EF4-FFF2-40B4-BE49-F238E27FC236}">
                <a16:creationId xmlns:a16="http://schemas.microsoft.com/office/drawing/2014/main" id="{AA52890C-3B83-D7A2-FFA0-F64126B4CD7E}"/>
              </a:ext>
            </a:extLst>
          </p:cNvPr>
          <p:cNvSpPr txBox="1"/>
          <p:nvPr/>
        </p:nvSpPr>
        <p:spPr>
          <a:xfrm>
            <a:off x="7091829" y="6886075"/>
            <a:ext cx="2751455" cy="513217"/>
          </a:xfrm>
          <a:prstGeom prst="rect">
            <a:avLst/>
          </a:prstGeom>
        </p:spPr>
        <p:txBody>
          <a:bodyPr vert="horz" wrap="square" lIns="0" tIns="0" rIns="0" bIns="0" rtlCol="0">
            <a:spAutoFit/>
          </a:bodyPr>
          <a:lstStyle/>
          <a:p>
            <a:pPr marL="12700" marR="5080">
              <a:lnSpc>
                <a:spcPts val="960"/>
              </a:lnSpc>
              <a:spcBef>
                <a:spcPts val="70"/>
              </a:spcBef>
            </a:pPr>
            <a:r>
              <a:rPr sz="800" spc="-10" dirty="0">
                <a:cs typeface="Graphik Regular"/>
              </a:rPr>
              <a:t>Alongside</a:t>
            </a:r>
            <a:r>
              <a:rPr sz="800" spc="-35" dirty="0">
                <a:cs typeface="Graphik Regular"/>
              </a:rPr>
              <a:t> </a:t>
            </a:r>
            <a:r>
              <a:rPr sz="800" spc="-10" dirty="0">
                <a:cs typeface="Graphik Regular"/>
              </a:rPr>
              <a:t>these</a:t>
            </a:r>
            <a:r>
              <a:rPr sz="800" spc="-35" dirty="0">
                <a:cs typeface="Graphik Regular"/>
              </a:rPr>
              <a:t> </a:t>
            </a:r>
            <a:r>
              <a:rPr sz="800" spc="-10" dirty="0">
                <a:cs typeface="Graphik Regular"/>
              </a:rPr>
              <a:t>controls,</a:t>
            </a:r>
            <a:r>
              <a:rPr sz="800" spc="-35" dirty="0">
                <a:cs typeface="Graphik Regular"/>
              </a:rPr>
              <a:t> </a:t>
            </a:r>
            <a:r>
              <a:rPr sz="800" spc="-10" dirty="0">
                <a:cs typeface="Graphik Regular"/>
              </a:rPr>
              <a:t>a</a:t>
            </a:r>
            <a:r>
              <a:rPr sz="800" spc="-35" dirty="0">
                <a:cs typeface="Graphik Regular"/>
              </a:rPr>
              <a:t> </a:t>
            </a:r>
            <a:r>
              <a:rPr sz="800" spc="-10" dirty="0">
                <a:cs typeface="Graphik Regular"/>
              </a:rPr>
              <a:t>comprehensive</a:t>
            </a:r>
            <a:r>
              <a:rPr sz="800" spc="-35" dirty="0">
                <a:cs typeface="Graphik Regular"/>
              </a:rPr>
              <a:t> </a:t>
            </a:r>
            <a:r>
              <a:rPr sz="800" spc="-10" dirty="0">
                <a:cs typeface="Graphik Regular"/>
              </a:rPr>
              <a:t>package</a:t>
            </a:r>
            <a:r>
              <a:rPr sz="800" spc="-35" dirty="0">
                <a:cs typeface="Graphik Regular"/>
              </a:rPr>
              <a:t> </a:t>
            </a:r>
            <a:br>
              <a:rPr lang="en-GB" sz="800" spc="-35" dirty="0">
                <a:cs typeface="Graphik Regular"/>
              </a:rPr>
            </a:br>
            <a:r>
              <a:rPr sz="800" spc="-25" dirty="0">
                <a:cs typeface="Graphik Regular"/>
              </a:rPr>
              <a:t>of</a:t>
            </a:r>
            <a:r>
              <a:rPr sz="800" spc="-20" dirty="0">
                <a:cs typeface="Graphik Regular"/>
              </a:rPr>
              <a:t> infrastructure </a:t>
            </a:r>
            <a:r>
              <a:rPr sz="800" spc="-10" dirty="0">
                <a:cs typeface="Graphik Regular"/>
              </a:rPr>
              <a:t>improvements</a:t>
            </a:r>
            <a:r>
              <a:rPr sz="800" spc="-20" dirty="0">
                <a:cs typeface="Graphik Regular"/>
              </a:rPr>
              <a:t> </a:t>
            </a:r>
            <a:r>
              <a:rPr sz="800" spc="-10" dirty="0">
                <a:cs typeface="Graphik Regular"/>
              </a:rPr>
              <a:t>will</a:t>
            </a:r>
            <a:r>
              <a:rPr sz="800" spc="-15" dirty="0">
                <a:cs typeface="Graphik Regular"/>
              </a:rPr>
              <a:t> </a:t>
            </a:r>
            <a:r>
              <a:rPr sz="800" spc="-10" dirty="0">
                <a:cs typeface="Graphik Regular"/>
              </a:rPr>
              <a:t>enhance</a:t>
            </a:r>
            <a:r>
              <a:rPr sz="800" spc="-20" dirty="0">
                <a:cs typeface="Graphik Regular"/>
              </a:rPr>
              <a:t> </a:t>
            </a:r>
            <a:r>
              <a:rPr sz="800" spc="-10" dirty="0">
                <a:cs typeface="Graphik Regular"/>
              </a:rPr>
              <a:t>the</a:t>
            </a:r>
            <a:r>
              <a:rPr sz="800" spc="-15" dirty="0">
                <a:cs typeface="Graphik Regular"/>
              </a:rPr>
              <a:t> </a:t>
            </a:r>
            <a:r>
              <a:rPr sz="800" spc="-10" dirty="0">
                <a:cs typeface="Graphik Regular"/>
              </a:rPr>
              <a:t>Estate’s accessibility</a:t>
            </a:r>
            <a:r>
              <a:rPr sz="800" spc="-30" dirty="0">
                <a:cs typeface="Graphik Regular"/>
              </a:rPr>
              <a:t> </a:t>
            </a:r>
            <a:r>
              <a:rPr sz="800" spc="-10" dirty="0">
                <a:cs typeface="Graphik Regular"/>
              </a:rPr>
              <a:t>and</a:t>
            </a:r>
            <a:r>
              <a:rPr sz="800" spc="-30" dirty="0">
                <a:cs typeface="Graphik Regular"/>
              </a:rPr>
              <a:t> </a:t>
            </a:r>
            <a:r>
              <a:rPr sz="800" spc="-10" dirty="0">
                <a:cs typeface="Graphik Regular"/>
              </a:rPr>
              <a:t>environment,</a:t>
            </a:r>
            <a:r>
              <a:rPr sz="800" spc="-30" dirty="0">
                <a:cs typeface="Graphik Regular"/>
              </a:rPr>
              <a:t> </a:t>
            </a:r>
            <a:r>
              <a:rPr sz="800" spc="-10" dirty="0">
                <a:cs typeface="Graphik Regular"/>
              </a:rPr>
              <a:t>and</a:t>
            </a:r>
            <a:r>
              <a:rPr sz="800" spc="-30" dirty="0">
                <a:cs typeface="Graphik Regular"/>
              </a:rPr>
              <a:t> </a:t>
            </a:r>
            <a:r>
              <a:rPr sz="800" spc="-10" dirty="0">
                <a:cs typeface="Graphik Regular"/>
              </a:rPr>
              <a:t>support</a:t>
            </a:r>
            <a:r>
              <a:rPr sz="800" spc="-30" dirty="0">
                <a:cs typeface="Graphik Regular"/>
              </a:rPr>
              <a:t> </a:t>
            </a:r>
            <a:r>
              <a:rPr sz="800" spc="-10" dirty="0">
                <a:cs typeface="Graphik Regular"/>
              </a:rPr>
              <a:t>a</a:t>
            </a:r>
            <a:r>
              <a:rPr sz="800" spc="-30" dirty="0">
                <a:cs typeface="Graphik Regular"/>
              </a:rPr>
              <a:t> </a:t>
            </a:r>
            <a:r>
              <a:rPr sz="800" spc="-10" dirty="0">
                <a:cs typeface="Graphik Regular"/>
              </a:rPr>
              <a:t>healthier workforce</a:t>
            </a:r>
            <a:r>
              <a:rPr sz="800" spc="-45" dirty="0">
                <a:cs typeface="Graphik Regular"/>
              </a:rPr>
              <a:t> </a:t>
            </a:r>
            <a:r>
              <a:rPr sz="800" spc="-10" dirty="0">
                <a:cs typeface="Graphik Regular"/>
              </a:rPr>
              <a:t>and</a:t>
            </a:r>
            <a:r>
              <a:rPr sz="800" spc="-40" dirty="0">
                <a:cs typeface="Graphik Regular"/>
              </a:rPr>
              <a:t> </a:t>
            </a:r>
            <a:r>
              <a:rPr sz="800" spc="-10" dirty="0">
                <a:cs typeface="Graphik Regular"/>
              </a:rPr>
              <a:t>better</a:t>
            </a:r>
            <a:r>
              <a:rPr sz="800" spc="-40" dirty="0">
                <a:cs typeface="Graphik Regular"/>
              </a:rPr>
              <a:t> </a:t>
            </a:r>
            <a:r>
              <a:rPr sz="800" spc="-10" dirty="0">
                <a:cs typeface="Graphik Regular"/>
              </a:rPr>
              <a:t>air</a:t>
            </a:r>
            <a:r>
              <a:rPr sz="800" spc="-40" dirty="0">
                <a:cs typeface="Graphik Regular"/>
              </a:rPr>
              <a:t> </a:t>
            </a:r>
            <a:r>
              <a:rPr sz="800" spc="-10" dirty="0">
                <a:cs typeface="Graphik Regular"/>
              </a:rPr>
              <a:t>quality:</a:t>
            </a:r>
            <a:endParaRPr sz="800" dirty="0">
              <a:cs typeface="Graphik Regular"/>
            </a:endParaRPr>
          </a:p>
        </p:txBody>
      </p:sp>
      <p:sp>
        <p:nvSpPr>
          <p:cNvPr id="14" name="object 6">
            <a:extLst>
              <a:ext uri="{FF2B5EF4-FFF2-40B4-BE49-F238E27FC236}">
                <a16:creationId xmlns:a16="http://schemas.microsoft.com/office/drawing/2014/main" id="{F19D86D7-17A7-30D6-8CFE-7E41AC3A930A}"/>
              </a:ext>
            </a:extLst>
          </p:cNvPr>
          <p:cNvSpPr txBox="1"/>
          <p:nvPr/>
        </p:nvSpPr>
        <p:spPr>
          <a:xfrm>
            <a:off x="530155" y="2366623"/>
            <a:ext cx="3459214" cy="166712"/>
          </a:xfrm>
          <a:prstGeom prst="rect">
            <a:avLst/>
          </a:prstGeom>
        </p:spPr>
        <p:txBody>
          <a:bodyPr vert="horz" wrap="square" lIns="0" tIns="0" rIns="0" bIns="0" rtlCol="0">
            <a:spAutoFit/>
          </a:bodyPr>
          <a:lstStyle/>
          <a:p>
            <a:pPr>
              <a:lnSpc>
                <a:spcPts val="1300"/>
              </a:lnSpc>
            </a:pPr>
            <a:r>
              <a:rPr lang="en-GB" sz="1100" b="1" dirty="0">
                <a:solidFill>
                  <a:schemeClr val="bg1"/>
                </a:solidFill>
                <a:effectLst/>
                <a:latin typeface="+mj-lt"/>
              </a:rPr>
              <a:t>Sustainability measures under the SPZ include: </a:t>
            </a:r>
            <a:endParaRPr lang="en-GB" sz="1100" dirty="0">
              <a:solidFill>
                <a:schemeClr val="bg1"/>
              </a:solidFill>
              <a:effectLst/>
              <a:latin typeface="+mj-lt"/>
            </a:endParaRPr>
          </a:p>
        </p:txBody>
      </p:sp>
    </p:spTree>
    <p:extLst>
      <p:ext uri="{BB962C8B-B14F-4D97-AF65-F5344CB8AC3E}">
        <p14:creationId xmlns:p14="http://schemas.microsoft.com/office/powerpoint/2010/main" val="290162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up of a map&#10;&#10;Description automatically generated">
            <a:extLst>
              <a:ext uri="{FF2B5EF4-FFF2-40B4-BE49-F238E27FC236}">
                <a16:creationId xmlns:a16="http://schemas.microsoft.com/office/drawing/2014/main" id="{6B61DFD7-D09E-A8FF-686D-9101B72A88F0}"/>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6400800" y="4254499"/>
            <a:ext cx="6400800" cy="4574104"/>
          </a:xfrm>
          <a:prstGeom prst="rect">
            <a:avLst/>
          </a:prstGeom>
        </p:spPr>
      </p:pic>
      <p:sp>
        <p:nvSpPr>
          <p:cNvPr id="2" name="Title 1">
            <a:extLst>
              <a:ext uri="{FF2B5EF4-FFF2-40B4-BE49-F238E27FC236}">
                <a16:creationId xmlns:a16="http://schemas.microsoft.com/office/drawing/2014/main" id="{59AC9361-A878-0F8E-A82D-4625ED1727B3}"/>
              </a:ext>
            </a:extLst>
          </p:cNvPr>
          <p:cNvSpPr>
            <a:spLocks noGrp="1"/>
          </p:cNvSpPr>
          <p:nvPr>
            <p:ph type="title"/>
          </p:nvPr>
        </p:nvSpPr>
        <p:spPr>
          <a:xfrm>
            <a:off x="530155" y="778935"/>
            <a:ext cx="3804779" cy="1219199"/>
          </a:xfrm>
        </p:spPr>
        <p:txBody>
          <a:bodyPr/>
          <a:lstStyle/>
          <a:p>
            <a:r>
              <a:rPr lang="en-US" dirty="0"/>
              <a:t>SUSTAINABLE</a:t>
            </a:r>
            <a:br>
              <a:rPr lang="en-US" dirty="0"/>
            </a:br>
            <a:r>
              <a:rPr lang="en-US" dirty="0"/>
              <a:t>INFRASTRUCTURE</a:t>
            </a:r>
          </a:p>
        </p:txBody>
      </p:sp>
      <p:pic>
        <p:nvPicPr>
          <p:cNvPr id="7" name="object 2">
            <a:extLst>
              <a:ext uri="{FF2B5EF4-FFF2-40B4-BE49-F238E27FC236}">
                <a16:creationId xmlns:a16="http://schemas.microsoft.com/office/drawing/2014/main" id="{0057D753-7CF3-1CC3-42FA-7985E26ACC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6916109" y="772598"/>
            <a:ext cx="5352091" cy="3278702"/>
          </a:xfrm>
          <a:prstGeom prst="rect">
            <a:avLst/>
          </a:prstGeom>
        </p:spPr>
      </p:pic>
      <p:pic>
        <p:nvPicPr>
          <p:cNvPr id="8" name="object 41">
            <a:extLst>
              <a:ext uri="{FF2B5EF4-FFF2-40B4-BE49-F238E27FC236}">
                <a16:creationId xmlns:a16="http://schemas.microsoft.com/office/drawing/2014/main" id="{45C9E501-4D20-2DBC-D8A3-A4E2A742FC4E}"/>
              </a:ext>
            </a:extLst>
          </p:cNvPr>
          <p:cNvPicPr/>
          <p:nvPr/>
        </p:nvPicPr>
        <p:blipFill>
          <a:blip r:embed="rId4" cstate="screen">
            <a:extLst>
              <a:ext uri="{28A0092B-C50C-407E-A947-70E740481C1C}">
                <a14:useLocalDpi xmlns:a14="http://schemas.microsoft.com/office/drawing/2010/main"/>
              </a:ext>
            </a:extLst>
          </a:blip>
          <a:stretch>
            <a:fillRect/>
          </a:stretch>
        </p:blipFill>
        <p:spPr>
          <a:xfrm>
            <a:off x="3346016" y="2411949"/>
            <a:ext cx="2539476" cy="1842551"/>
          </a:xfrm>
          <a:prstGeom prst="rect">
            <a:avLst/>
          </a:prstGeom>
        </p:spPr>
      </p:pic>
      <p:sp>
        <p:nvSpPr>
          <p:cNvPr id="9" name="object 43">
            <a:extLst>
              <a:ext uri="{FF2B5EF4-FFF2-40B4-BE49-F238E27FC236}">
                <a16:creationId xmlns:a16="http://schemas.microsoft.com/office/drawing/2014/main" id="{86BDDC0C-8E76-6C2D-7FF9-90412A526164}"/>
              </a:ext>
            </a:extLst>
          </p:cNvPr>
          <p:cNvSpPr txBox="1"/>
          <p:nvPr/>
        </p:nvSpPr>
        <p:spPr>
          <a:xfrm>
            <a:off x="7058782" y="3849529"/>
            <a:ext cx="1422400" cy="135935"/>
          </a:xfrm>
          <a:prstGeom prst="rect">
            <a:avLst/>
          </a:prstGeom>
        </p:spPr>
        <p:txBody>
          <a:bodyPr vert="horz" wrap="square" lIns="0" tIns="12700" rIns="0" bIns="0" rtlCol="0">
            <a:spAutoFit/>
          </a:bodyPr>
          <a:lstStyle/>
          <a:p>
            <a:pPr>
              <a:lnSpc>
                <a:spcPts val="960"/>
              </a:lnSpc>
            </a:pPr>
            <a:r>
              <a:rPr sz="800" spc="-10" dirty="0">
                <a:solidFill>
                  <a:schemeClr val="bg1"/>
                </a:solidFill>
                <a:cs typeface="Graphik Regular"/>
              </a:rPr>
              <a:t>Indicative</a:t>
            </a:r>
            <a:r>
              <a:rPr sz="800" spc="-35" dirty="0">
                <a:solidFill>
                  <a:schemeClr val="bg1"/>
                </a:solidFill>
                <a:cs typeface="Graphik Regular"/>
              </a:rPr>
              <a:t> </a:t>
            </a:r>
            <a:r>
              <a:rPr sz="800" spc="-10" dirty="0">
                <a:solidFill>
                  <a:schemeClr val="bg1"/>
                </a:solidFill>
                <a:cs typeface="Graphik Regular"/>
              </a:rPr>
              <a:t>shuttle</a:t>
            </a:r>
            <a:r>
              <a:rPr sz="800" spc="-30" dirty="0">
                <a:solidFill>
                  <a:schemeClr val="bg1"/>
                </a:solidFill>
                <a:cs typeface="Graphik Regular"/>
              </a:rPr>
              <a:t> </a:t>
            </a:r>
            <a:r>
              <a:rPr sz="800" spc="-10" dirty="0">
                <a:solidFill>
                  <a:schemeClr val="bg1"/>
                </a:solidFill>
                <a:cs typeface="Graphik Regular"/>
              </a:rPr>
              <a:t>bus</a:t>
            </a:r>
            <a:r>
              <a:rPr sz="800" spc="-30" dirty="0">
                <a:solidFill>
                  <a:schemeClr val="bg1"/>
                </a:solidFill>
                <a:cs typeface="Graphik Regular"/>
              </a:rPr>
              <a:t> </a:t>
            </a:r>
            <a:r>
              <a:rPr sz="800" spc="-20" dirty="0">
                <a:solidFill>
                  <a:schemeClr val="bg1"/>
                </a:solidFill>
                <a:cs typeface="Graphik Regular"/>
              </a:rPr>
              <a:t>image</a:t>
            </a:r>
            <a:endParaRPr sz="800" dirty="0">
              <a:solidFill>
                <a:schemeClr val="bg1"/>
              </a:solidFill>
              <a:cs typeface="Graphik Regular"/>
            </a:endParaRPr>
          </a:p>
        </p:txBody>
      </p:sp>
      <p:sp>
        <p:nvSpPr>
          <p:cNvPr id="10" name="object 42">
            <a:extLst>
              <a:ext uri="{FF2B5EF4-FFF2-40B4-BE49-F238E27FC236}">
                <a16:creationId xmlns:a16="http://schemas.microsoft.com/office/drawing/2014/main" id="{0A394E1E-D292-EF47-AB89-6542559FF285}"/>
              </a:ext>
            </a:extLst>
          </p:cNvPr>
          <p:cNvSpPr txBox="1"/>
          <p:nvPr/>
        </p:nvSpPr>
        <p:spPr>
          <a:xfrm>
            <a:off x="3346016" y="4304602"/>
            <a:ext cx="1165225" cy="119520"/>
          </a:xfrm>
          <a:prstGeom prst="rect">
            <a:avLst/>
          </a:prstGeom>
        </p:spPr>
        <p:txBody>
          <a:bodyPr vert="horz" wrap="square" lIns="0" tIns="0" rIns="0" bIns="0" rtlCol="0">
            <a:spAutoFit/>
          </a:bodyPr>
          <a:lstStyle/>
          <a:p>
            <a:pPr>
              <a:lnSpc>
                <a:spcPts val="960"/>
              </a:lnSpc>
            </a:pPr>
            <a:r>
              <a:rPr sz="800" dirty="0">
                <a:cs typeface="Graphik Regular"/>
              </a:rPr>
              <a:t>EV</a:t>
            </a:r>
            <a:r>
              <a:rPr sz="800" spc="-40" dirty="0">
                <a:cs typeface="Graphik Regular"/>
              </a:rPr>
              <a:t> </a:t>
            </a:r>
            <a:r>
              <a:rPr sz="800" spc="-10" dirty="0">
                <a:cs typeface="Graphik Regular"/>
              </a:rPr>
              <a:t>Charger</a:t>
            </a:r>
            <a:r>
              <a:rPr sz="800" spc="-40" dirty="0">
                <a:cs typeface="Graphik Regular"/>
              </a:rPr>
              <a:t> </a:t>
            </a:r>
            <a:r>
              <a:rPr sz="800" spc="-10" dirty="0">
                <a:cs typeface="Graphik Regular"/>
              </a:rPr>
              <a:t>(indicative)</a:t>
            </a:r>
            <a:endParaRPr sz="800" dirty="0">
              <a:cs typeface="Graphik Regular"/>
            </a:endParaRPr>
          </a:p>
        </p:txBody>
      </p:sp>
      <p:sp>
        <p:nvSpPr>
          <p:cNvPr id="11" name="object 4">
            <a:extLst>
              <a:ext uri="{FF2B5EF4-FFF2-40B4-BE49-F238E27FC236}">
                <a16:creationId xmlns:a16="http://schemas.microsoft.com/office/drawing/2014/main" id="{9CA56057-4C8D-0B07-1F6E-60CFFB7658C5}"/>
              </a:ext>
            </a:extLst>
          </p:cNvPr>
          <p:cNvSpPr txBox="1"/>
          <p:nvPr/>
        </p:nvSpPr>
        <p:spPr>
          <a:xfrm>
            <a:off x="530156" y="2375474"/>
            <a:ext cx="2539476" cy="833562"/>
          </a:xfrm>
          <a:prstGeom prst="rect">
            <a:avLst/>
          </a:prstGeom>
        </p:spPr>
        <p:txBody>
          <a:bodyPr vert="horz" wrap="square" lIns="0" tIns="0" rIns="0" bIns="0" rtlCol="0">
            <a:spAutoFit/>
          </a:bodyPr>
          <a:lstStyle/>
          <a:p>
            <a:pPr marR="5080">
              <a:lnSpc>
                <a:spcPts val="1300"/>
              </a:lnSpc>
            </a:pPr>
            <a:r>
              <a:rPr sz="1100" b="1" spc="-20" dirty="0">
                <a:cs typeface="Graphik Semibold"/>
              </a:rPr>
              <a:t>The</a:t>
            </a:r>
            <a:r>
              <a:rPr sz="1100" b="1" spc="-55" dirty="0">
                <a:cs typeface="Graphik Semibold"/>
              </a:rPr>
              <a:t> </a:t>
            </a:r>
            <a:r>
              <a:rPr sz="1100" b="1" spc="-25" dirty="0">
                <a:cs typeface="Graphik Semibold"/>
              </a:rPr>
              <a:t>new</a:t>
            </a:r>
            <a:r>
              <a:rPr sz="1100" b="1" spc="-50" dirty="0">
                <a:cs typeface="Graphik Semibold"/>
              </a:rPr>
              <a:t> </a:t>
            </a:r>
            <a:r>
              <a:rPr sz="1100" b="1" spc="-25" dirty="0">
                <a:cs typeface="Graphik Semibold"/>
              </a:rPr>
              <a:t>SPZ</a:t>
            </a:r>
            <a:r>
              <a:rPr sz="1100" b="1" spc="-55" dirty="0">
                <a:cs typeface="Graphik Semibold"/>
              </a:rPr>
              <a:t> </a:t>
            </a:r>
            <a:r>
              <a:rPr sz="1100" b="1" spc="-30" dirty="0">
                <a:cs typeface="Graphik Semibold"/>
              </a:rPr>
              <a:t>will</a:t>
            </a:r>
            <a:r>
              <a:rPr sz="1100" b="1" spc="-50" dirty="0">
                <a:cs typeface="Graphik Semibold"/>
              </a:rPr>
              <a:t> </a:t>
            </a:r>
            <a:r>
              <a:rPr sz="1100" b="1" spc="-10" dirty="0">
                <a:cs typeface="Graphik Semibold"/>
              </a:rPr>
              <a:t>see</a:t>
            </a:r>
            <a:r>
              <a:rPr sz="1100" b="1" spc="-55" dirty="0">
                <a:cs typeface="Graphik Semibold"/>
              </a:rPr>
              <a:t> </a:t>
            </a:r>
            <a:r>
              <a:rPr sz="1100" b="1" spc="-10" dirty="0">
                <a:cs typeface="Graphik Semibold"/>
              </a:rPr>
              <a:t>a</a:t>
            </a:r>
            <a:r>
              <a:rPr sz="1100" b="1" spc="-50" dirty="0">
                <a:cs typeface="Graphik Semibold"/>
              </a:rPr>
              <a:t> </a:t>
            </a:r>
            <a:r>
              <a:rPr sz="1100" b="1" spc="-25" dirty="0">
                <a:cs typeface="Graphik Semibold"/>
              </a:rPr>
              <a:t>step</a:t>
            </a:r>
            <a:r>
              <a:rPr sz="1100" b="1" spc="-55" dirty="0">
                <a:cs typeface="Graphik Semibold"/>
              </a:rPr>
              <a:t> </a:t>
            </a:r>
            <a:r>
              <a:rPr sz="1100" b="1" spc="-10" dirty="0">
                <a:cs typeface="Graphik Semibold"/>
              </a:rPr>
              <a:t>change </a:t>
            </a:r>
            <a:br>
              <a:rPr lang="en-GB" sz="1100" b="1" spc="-10" dirty="0">
                <a:cs typeface="Graphik Semibold"/>
              </a:rPr>
            </a:br>
            <a:r>
              <a:rPr sz="1100" b="1" spc="-25" dirty="0">
                <a:cs typeface="Graphik Semibold"/>
              </a:rPr>
              <a:t>in</a:t>
            </a:r>
            <a:r>
              <a:rPr sz="1100" b="1" spc="-40" dirty="0">
                <a:cs typeface="Graphik Semibold"/>
              </a:rPr>
              <a:t> </a:t>
            </a:r>
            <a:r>
              <a:rPr sz="1100" b="1" spc="-25" dirty="0">
                <a:cs typeface="Graphik Semibold"/>
              </a:rPr>
              <a:t>sustainable</a:t>
            </a:r>
            <a:r>
              <a:rPr sz="1100" b="1" spc="-35" dirty="0">
                <a:cs typeface="Graphik Semibold"/>
              </a:rPr>
              <a:t> </a:t>
            </a:r>
            <a:r>
              <a:rPr sz="1100" b="1" spc="-25" dirty="0">
                <a:cs typeface="Graphik Semibold"/>
              </a:rPr>
              <a:t>and</a:t>
            </a:r>
            <a:r>
              <a:rPr sz="1100" b="1" spc="-35" dirty="0">
                <a:cs typeface="Graphik Semibold"/>
              </a:rPr>
              <a:t> </a:t>
            </a:r>
            <a:r>
              <a:rPr sz="1100" b="1" spc="-10" dirty="0">
                <a:cs typeface="Graphik Semibold"/>
              </a:rPr>
              <a:t>community </a:t>
            </a:r>
            <a:r>
              <a:rPr sz="1100" b="1" spc="-35" dirty="0">
                <a:cs typeface="Graphik Semibold"/>
              </a:rPr>
              <a:t>infrastructure,</a:t>
            </a:r>
            <a:r>
              <a:rPr sz="1100" b="1" spc="-25" dirty="0">
                <a:cs typeface="Graphik Semibold"/>
              </a:rPr>
              <a:t> </a:t>
            </a:r>
            <a:r>
              <a:rPr sz="1100" b="1" spc="-30" dirty="0">
                <a:cs typeface="Graphik Semibold"/>
              </a:rPr>
              <a:t>which</a:t>
            </a:r>
            <a:r>
              <a:rPr sz="1100" b="1" spc="-25" dirty="0">
                <a:cs typeface="Graphik Semibold"/>
              </a:rPr>
              <a:t> </a:t>
            </a:r>
            <a:r>
              <a:rPr sz="1100" b="1" spc="-30" dirty="0">
                <a:cs typeface="Graphik Semibold"/>
              </a:rPr>
              <a:t>will</a:t>
            </a:r>
            <a:r>
              <a:rPr sz="1100" b="1" spc="-25" dirty="0">
                <a:cs typeface="Graphik Semibold"/>
              </a:rPr>
              <a:t> </a:t>
            </a:r>
            <a:r>
              <a:rPr sz="1100" b="1" spc="-10" dirty="0">
                <a:cs typeface="Graphik Semibold"/>
              </a:rPr>
              <a:t>be</a:t>
            </a:r>
            <a:r>
              <a:rPr sz="1100" b="1" spc="-25" dirty="0">
                <a:cs typeface="Graphik Semibold"/>
              </a:rPr>
              <a:t> </a:t>
            </a:r>
            <a:r>
              <a:rPr sz="1100" b="1" spc="-10" dirty="0">
                <a:cs typeface="Graphik Semibold"/>
              </a:rPr>
              <a:t>funded </a:t>
            </a:r>
            <a:r>
              <a:rPr sz="1100" b="1" spc="-30" dirty="0">
                <a:cs typeface="Graphik Semibold"/>
              </a:rPr>
              <a:t>through</a:t>
            </a:r>
            <a:r>
              <a:rPr sz="1100" b="1" spc="5" dirty="0">
                <a:cs typeface="Graphik Semibold"/>
              </a:rPr>
              <a:t> </a:t>
            </a:r>
            <a:r>
              <a:rPr sz="1100" b="1" spc="-10" dirty="0">
                <a:cs typeface="Graphik Semibold"/>
              </a:rPr>
              <a:t>a</a:t>
            </a:r>
            <a:r>
              <a:rPr sz="1100" b="1" spc="10" dirty="0">
                <a:cs typeface="Graphik Semibold"/>
              </a:rPr>
              <a:t> </a:t>
            </a:r>
            <a:r>
              <a:rPr sz="1100" b="1" spc="-35" dirty="0">
                <a:cs typeface="Graphik Semibold"/>
              </a:rPr>
              <a:t>multi-</a:t>
            </a:r>
            <a:r>
              <a:rPr sz="1100" b="1" spc="-30" dirty="0">
                <a:cs typeface="Graphik Semibold"/>
              </a:rPr>
              <a:t>million-</a:t>
            </a:r>
            <a:r>
              <a:rPr sz="1100" b="1" spc="-20" dirty="0">
                <a:cs typeface="Graphik Semibold"/>
              </a:rPr>
              <a:t>pound </a:t>
            </a:r>
            <a:br>
              <a:rPr lang="en-GB" sz="1100" b="1" spc="-20" dirty="0">
                <a:cs typeface="Graphik Semibold"/>
              </a:rPr>
            </a:br>
            <a:r>
              <a:rPr sz="1100" b="1" spc="-30" dirty="0">
                <a:cs typeface="Graphik Semibold"/>
              </a:rPr>
              <a:t>commitment</a:t>
            </a:r>
            <a:r>
              <a:rPr sz="1100" b="1" spc="-25" dirty="0">
                <a:cs typeface="Graphik Semibold"/>
              </a:rPr>
              <a:t> </a:t>
            </a:r>
            <a:r>
              <a:rPr sz="1100" b="1" spc="-35" dirty="0">
                <a:cs typeface="Graphik Semibold"/>
              </a:rPr>
              <a:t>by</a:t>
            </a:r>
            <a:r>
              <a:rPr sz="1100" b="1" spc="-25" dirty="0">
                <a:cs typeface="Graphik Semibold"/>
              </a:rPr>
              <a:t> </a:t>
            </a:r>
            <a:r>
              <a:rPr sz="1100" b="1" spc="-10" dirty="0">
                <a:cs typeface="Graphik Semibold"/>
              </a:rPr>
              <a:t>SEGRO.</a:t>
            </a:r>
            <a:endParaRPr sz="1100" dirty="0">
              <a:cs typeface="Graphik Semibold"/>
            </a:endParaRPr>
          </a:p>
        </p:txBody>
      </p:sp>
      <p:sp>
        <p:nvSpPr>
          <p:cNvPr id="12" name="object 5">
            <a:extLst>
              <a:ext uri="{FF2B5EF4-FFF2-40B4-BE49-F238E27FC236}">
                <a16:creationId xmlns:a16="http://schemas.microsoft.com/office/drawing/2014/main" id="{9CFCC4DB-DCEB-5B5B-D34B-F0BC8E21EDE2}"/>
              </a:ext>
            </a:extLst>
          </p:cNvPr>
          <p:cNvSpPr txBox="1"/>
          <p:nvPr/>
        </p:nvSpPr>
        <p:spPr>
          <a:xfrm>
            <a:off x="530155" y="3465557"/>
            <a:ext cx="2427553" cy="498983"/>
          </a:xfrm>
          <a:prstGeom prst="rect">
            <a:avLst/>
          </a:prstGeom>
        </p:spPr>
        <p:txBody>
          <a:bodyPr vert="horz" wrap="square" lIns="0" tIns="0" rIns="0" bIns="0" rtlCol="0">
            <a:spAutoFit/>
          </a:bodyPr>
          <a:lstStyle/>
          <a:p>
            <a:pPr marL="12700" marR="5080">
              <a:lnSpc>
                <a:spcPct val="102899"/>
              </a:lnSpc>
              <a:spcBef>
                <a:spcPts val="70"/>
              </a:spcBef>
            </a:pPr>
            <a:r>
              <a:rPr sz="800" spc="-10" dirty="0">
                <a:cs typeface="Graphik Regular"/>
              </a:rPr>
              <a:t>Well-designed</a:t>
            </a:r>
            <a:r>
              <a:rPr sz="800" spc="10" dirty="0">
                <a:cs typeface="Graphik Regular"/>
              </a:rPr>
              <a:t> </a:t>
            </a:r>
            <a:r>
              <a:rPr sz="800" spc="-10" dirty="0">
                <a:cs typeface="Graphik Regular"/>
              </a:rPr>
              <a:t>sustainable</a:t>
            </a:r>
            <a:r>
              <a:rPr sz="800" spc="10" dirty="0">
                <a:cs typeface="Graphik Regular"/>
              </a:rPr>
              <a:t> </a:t>
            </a:r>
            <a:r>
              <a:rPr sz="800" spc="-20" dirty="0">
                <a:cs typeface="Graphik Regular"/>
              </a:rPr>
              <a:t>infrastructure</a:t>
            </a:r>
            <a:r>
              <a:rPr sz="800" spc="15" dirty="0">
                <a:cs typeface="Graphik Regular"/>
              </a:rPr>
              <a:t> </a:t>
            </a:r>
            <a:r>
              <a:rPr sz="800" spc="-10" dirty="0">
                <a:cs typeface="Graphik Regular"/>
              </a:rPr>
              <a:t>will</a:t>
            </a:r>
            <a:r>
              <a:rPr sz="800" spc="10" dirty="0">
                <a:cs typeface="Graphik Regular"/>
              </a:rPr>
              <a:t> </a:t>
            </a:r>
            <a:r>
              <a:rPr sz="800" spc="-20" dirty="0">
                <a:cs typeface="Graphik Regular"/>
              </a:rPr>
              <a:t>have </a:t>
            </a:r>
            <a:br>
              <a:rPr lang="en-GB" sz="800" spc="-20" dirty="0">
                <a:cs typeface="Graphik Regular"/>
              </a:rPr>
            </a:br>
            <a:r>
              <a:rPr sz="800" spc="-10" dirty="0">
                <a:cs typeface="Graphik Regular"/>
              </a:rPr>
              <a:t>long-</a:t>
            </a:r>
            <a:r>
              <a:rPr sz="800" spc="-20" dirty="0">
                <a:cs typeface="Graphik Regular"/>
              </a:rPr>
              <a:t>term </a:t>
            </a:r>
            <a:r>
              <a:rPr sz="800" spc="-10" dirty="0">
                <a:cs typeface="Graphik Regular"/>
              </a:rPr>
              <a:t>economic,</a:t>
            </a:r>
            <a:r>
              <a:rPr sz="800" spc="-20" dirty="0">
                <a:cs typeface="Graphik Regular"/>
              </a:rPr>
              <a:t> </a:t>
            </a:r>
            <a:r>
              <a:rPr sz="800" spc="-10" dirty="0">
                <a:cs typeface="Graphik Regular"/>
              </a:rPr>
              <a:t>health</a:t>
            </a:r>
            <a:r>
              <a:rPr sz="800" spc="-20" dirty="0">
                <a:cs typeface="Graphik Regular"/>
              </a:rPr>
              <a:t> </a:t>
            </a:r>
            <a:r>
              <a:rPr sz="800" spc="-10" dirty="0">
                <a:cs typeface="Graphik Regular"/>
              </a:rPr>
              <a:t>and</a:t>
            </a:r>
            <a:r>
              <a:rPr sz="800" spc="-20" dirty="0">
                <a:cs typeface="Graphik Regular"/>
              </a:rPr>
              <a:t> </a:t>
            </a:r>
            <a:r>
              <a:rPr sz="800" spc="-10" dirty="0">
                <a:cs typeface="Graphik Regular"/>
              </a:rPr>
              <a:t>biodiversity</a:t>
            </a:r>
            <a:r>
              <a:rPr sz="800" spc="-15" dirty="0">
                <a:cs typeface="Graphik Regular"/>
              </a:rPr>
              <a:t> </a:t>
            </a:r>
            <a:r>
              <a:rPr sz="800" spc="-10" dirty="0">
                <a:cs typeface="Graphik Regular"/>
              </a:rPr>
              <a:t>benefits for</a:t>
            </a:r>
            <a:r>
              <a:rPr sz="800" spc="-40" dirty="0">
                <a:cs typeface="Graphik Regular"/>
              </a:rPr>
              <a:t> </a:t>
            </a:r>
            <a:r>
              <a:rPr sz="800" spc="-10" dirty="0">
                <a:cs typeface="Graphik Regular"/>
              </a:rPr>
              <a:t>Slough</a:t>
            </a:r>
            <a:r>
              <a:rPr sz="800" spc="-35" dirty="0">
                <a:cs typeface="Graphik Regular"/>
              </a:rPr>
              <a:t> </a:t>
            </a:r>
            <a:r>
              <a:rPr sz="800" spc="-10" dirty="0">
                <a:cs typeface="Graphik Regular"/>
              </a:rPr>
              <a:t>as</a:t>
            </a:r>
            <a:r>
              <a:rPr sz="800" spc="-40" dirty="0">
                <a:cs typeface="Graphik Regular"/>
              </a:rPr>
              <a:t> </a:t>
            </a:r>
            <a:r>
              <a:rPr sz="800" spc="-10" dirty="0">
                <a:cs typeface="Graphik Regular"/>
              </a:rPr>
              <a:t>well</a:t>
            </a:r>
            <a:r>
              <a:rPr sz="800" spc="-35" dirty="0">
                <a:cs typeface="Graphik Regular"/>
              </a:rPr>
              <a:t> </a:t>
            </a:r>
            <a:r>
              <a:rPr sz="800" spc="-10" dirty="0">
                <a:cs typeface="Graphik Regular"/>
              </a:rPr>
              <a:t>as</a:t>
            </a:r>
            <a:r>
              <a:rPr sz="800" spc="-40" dirty="0">
                <a:cs typeface="Graphik Regular"/>
              </a:rPr>
              <a:t> </a:t>
            </a:r>
            <a:r>
              <a:rPr sz="800" spc="-10" dirty="0">
                <a:cs typeface="Graphik Regular"/>
              </a:rPr>
              <a:t>supporting</a:t>
            </a:r>
            <a:r>
              <a:rPr sz="800" spc="-35" dirty="0">
                <a:cs typeface="Graphik Regular"/>
              </a:rPr>
              <a:t> </a:t>
            </a:r>
            <a:r>
              <a:rPr sz="800" spc="-10" dirty="0">
                <a:cs typeface="Graphik Regular"/>
              </a:rPr>
              <a:t>the</a:t>
            </a:r>
            <a:r>
              <a:rPr sz="800" spc="-40" dirty="0">
                <a:cs typeface="Graphik Regular"/>
              </a:rPr>
              <a:t> </a:t>
            </a:r>
            <a:r>
              <a:rPr sz="800" spc="-10" dirty="0">
                <a:cs typeface="Graphik Regular"/>
              </a:rPr>
              <a:t>productivity</a:t>
            </a:r>
            <a:r>
              <a:rPr sz="800" spc="-35" dirty="0">
                <a:cs typeface="Graphik Regular"/>
              </a:rPr>
              <a:t> </a:t>
            </a:r>
            <a:r>
              <a:rPr sz="800" spc="-25" dirty="0">
                <a:cs typeface="Graphik Regular"/>
              </a:rPr>
              <a:t>and</a:t>
            </a:r>
            <a:r>
              <a:rPr sz="800" spc="-10" dirty="0">
                <a:cs typeface="Graphik Regular"/>
              </a:rPr>
              <a:t> growth</a:t>
            </a:r>
            <a:r>
              <a:rPr sz="800" spc="-40" dirty="0">
                <a:cs typeface="Graphik Regular"/>
              </a:rPr>
              <a:t> </a:t>
            </a:r>
            <a:r>
              <a:rPr sz="800" spc="-10" dirty="0">
                <a:cs typeface="Graphik Regular"/>
              </a:rPr>
              <a:t>of</a:t>
            </a:r>
            <a:r>
              <a:rPr sz="800" spc="-35" dirty="0">
                <a:cs typeface="Graphik Regular"/>
              </a:rPr>
              <a:t> </a:t>
            </a:r>
            <a:r>
              <a:rPr sz="800" spc="-10" dirty="0">
                <a:cs typeface="Graphik Regular"/>
              </a:rPr>
              <a:t>customers</a:t>
            </a:r>
            <a:r>
              <a:rPr sz="800" spc="-40" dirty="0">
                <a:cs typeface="Graphik Regular"/>
              </a:rPr>
              <a:t> </a:t>
            </a:r>
            <a:r>
              <a:rPr sz="800" spc="-10" dirty="0">
                <a:cs typeface="Graphik Regular"/>
              </a:rPr>
              <a:t>on</a:t>
            </a:r>
            <a:r>
              <a:rPr sz="800" spc="-35" dirty="0">
                <a:cs typeface="Graphik Regular"/>
              </a:rPr>
              <a:t> </a:t>
            </a:r>
            <a:r>
              <a:rPr sz="800" spc="-10" dirty="0">
                <a:cs typeface="Graphik Regular"/>
              </a:rPr>
              <a:t>the</a:t>
            </a:r>
            <a:r>
              <a:rPr sz="800" spc="-40" dirty="0">
                <a:cs typeface="Graphik Regular"/>
              </a:rPr>
              <a:t> </a:t>
            </a:r>
            <a:r>
              <a:rPr sz="800" spc="-10" dirty="0">
                <a:cs typeface="Graphik Regular"/>
              </a:rPr>
              <a:t>Slough</a:t>
            </a:r>
            <a:r>
              <a:rPr sz="800" spc="-35" dirty="0">
                <a:cs typeface="Graphik Regular"/>
              </a:rPr>
              <a:t> </a:t>
            </a:r>
            <a:r>
              <a:rPr sz="800" spc="-25" dirty="0">
                <a:cs typeface="Graphik Regular"/>
              </a:rPr>
              <a:t>Trading</a:t>
            </a:r>
            <a:r>
              <a:rPr sz="800" spc="-35" dirty="0">
                <a:cs typeface="Graphik Regular"/>
              </a:rPr>
              <a:t> </a:t>
            </a:r>
            <a:r>
              <a:rPr lang="en-GB" sz="800" spc="-10" dirty="0">
                <a:cs typeface="Graphik Regular"/>
              </a:rPr>
              <a:t>Estate</a:t>
            </a:r>
            <a:r>
              <a:rPr sz="800" spc="-10" dirty="0">
                <a:cs typeface="Graphik Regular"/>
              </a:rPr>
              <a:t>.</a:t>
            </a:r>
            <a:endParaRPr sz="800" dirty="0">
              <a:cs typeface="Graphik Regular"/>
            </a:endParaRPr>
          </a:p>
        </p:txBody>
      </p:sp>
      <p:sp>
        <p:nvSpPr>
          <p:cNvPr id="3" name="object 42">
            <a:extLst>
              <a:ext uri="{FF2B5EF4-FFF2-40B4-BE49-F238E27FC236}">
                <a16:creationId xmlns:a16="http://schemas.microsoft.com/office/drawing/2014/main" id="{EE371A50-683D-7361-48D1-00DC521CBF20}"/>
              </a:ext>
            </a:extLst>
          </p:cNvPr>
          <p:cNvSpPr txBox="1"/>
          <p:nvPr/>
        </p:nvSpPr>
        <p:spPr>
          <a:xfrm>
            <a:off x="6531033" y="4341178"/>
            <a:ext cx="3268722" cy="119520"/>
          </a:xfrm>
          <a:prstGeom prst="rect">
            <a:avLst/>
          </a:prstGeom>
        </p:spPr>
        <p:txBody>
          <a:bodyPr vert="horz" wrap="square" lIns="0" tIns="0" rIns="0" bIns="0" rtlCol="0">
            <a:spAutoFit/>
          </a:bodyPr>
          <a:lstStyle/>
          <a:p>
            <a:pPr>
              <a:lnSpc>
                <a:spcPts val="960"/>
              </a:lnSpc>
            </a:pPr>
            <a:r>
              <a:rPr lang="en-GB" sz="800" dirty="0">
                <a:cs typeface="Graphik Regular"/>
              </a:rPr>
              <a:t>Indicative infrastructure improvements on the Slough Trading Estate</a:t>
            </a:r>
            <a:endParaRPr sz="800" dirty="0">
              <a:cs typeface="Graphik Regular"/>
            </a:endParaRPr>
          </a:p>
        </p:txBody>
      </p:sp>
      <p:pic>
        <p:nvPicPr>
          <p:cNvPr id="14" name="Picture 13" descr="A close-up of a map&#10;&#10;Description automatically generated">
            <a:extLst>
              <a:ext uri="{FF2B5EF4-FFF2-40B4-BE49-F238E27FC236}">
                <a16:creationId xmlns:a16="http://schemas.microsoft.com/office/drawing/2014/main" id="{BABE3E40-34EE-8600-BE0B-7B3C559D22C1}"/>
              </a:ext>
            </a:extLst>
          </p:cNvPr>
          <p:cNvPicPr>
            <a:picLocks noChangeAspect="1"/>
          </p:cNvPicPr>
          <p:nvPr/>
        </p:nvPicPr>
        <p:blipFill rotWithShape="1">
          <a:blip r:embed="rId5" cstate="print">
            <a:alphaModFix/>
            <a:extLst>
              <a:ext uri="{28A0092B-C50C-407E-A947-70E740481C1C}">
                <a14:useLocalDpi xmlns:a14="http://schemas.microsoft.com/office/drawing/2010/main"/>
              </a:ext>
            </a:extLst>
          </a:blip>
          <a:srcRect/>
          <a:stretch/>
        </p:blipFill>
        <p:spPr>
          <a:xfrm>
            <a:off x="0" y="4474224"/>
            <a:ext cx="6281928" cy="4574104"/>
          </a:xfrm>
          <a:prstGeom prst="rect">
            <a:avLst/>
          </a:prstGeom>
        </p:spPr>
      </p:pic>
    </p:spTree>
    <p:extLst>
      <p:ext uri="{BB962C8B-B14F-4D97-AF65-F5344CB8AC3E}">
        <p14:creationId xmlns:p14="http://schemas.microsoft.com/office/powerpoint/2010/main" val="3570623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744</TotalTime>
  <Words>3074</Words>
  <Application>Microsoft Office PowerPoint</Application>
  <PresentationFormat>A3 Paper (297x420 mm)</PresentationFormat>
  <Paragraphs>180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Graphik Regular</vt:lpstr>
      <vt:lpstr>Graphik Semibold</vt:lpstr>
      <vt:lpstr>Office Theme</vt:lpstr>
      <vt:lpstr>NEW SIMPLIFIED  PLANNING ZONE CONSULTATION  JULY 2024</vt:lpstr>
      <vt:lpstr>CONTENTS</vt:lpstr>
      <vt:lpstr>SLOUGH  TRADING ESTATE</vt:lpstr>
      <vt:lpstr>THE SIMPLIFIED PLANNING ZONE</vt:lpstr>
      <vt:lpstr>ATTRACTING AND RETAINING INDUSTRIAL BUSINESSES</vt:lpstr>
      <vt:lpstr>PERMITTED BUILDING HEIGHTS</vt:lpstr>
      <vt:lpstr>DESIGN QUALITY</vt:lpstr>
      <vt:lpstr>BUILDING  SUSTAINABILITY</vt:lpstr>
      <vt:lpstr>SUSTAINABLE INFRASTRUCTURE</vt:lpstr>
      <vt:lpstr>A SKILLED &amp; SUSTAINABLE WORKFORCE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SIMPLIFIED  PLANNING ZONE CONSULTATION  MARCH 2024</dc:title>
  <dc:creator>Carly Emery</dc:creator>
  <cp:lastModifiedBy>Protheroe, Jonathan</cp:lastModifiedBy>
  <cp:revision>303</cp:revision>
  <dcterms:created xsi:type="dcterms:W3CDTF">2024-06-24T09:05:11Z</dcterms:created>
  <dcterms:modified xsi:type="dcterms:W3CDTF">2024-07-02T10:33:47Z</dcterms:modified>
</cp:coreProperties>
</file>